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693" r:id="rId2"/>
    <p:sldId id="901" r:id="rId3"/>
    <p:sldId id="694" r:id="rId4"/>
    <p:sldId id="695" r:id="rId5"/>
    <p:sldId id="696" r:id="rId6"/>
    <p:sldId id="699" r:id="rId7"/>
    <p:sldId id="700" r:id="rId8"/>
    <p:sldId id="701" r:id="rId9"/>
    <p:sldId id="702" r:id="rId10"/>
    <p:sldId id="704" r:id="rId11"/>
    <p:sldId id="707" r:id="rId12"/>
    <p:sldId id="705" r:id="rId13"/>
    <p:sldId id="697" r:id="rId14"/>
    <p:sldId id="698" r:id="rId15"/>
    <p:sldId id="708" r:id="rId16"/>
    <p:sldId id="709" r:id="rId17"/>
    <p:sldId id="353" r:id="rId18"/>
    <p:sldId id="354" r:id="rId19"/>
    <p:sldId id="357" r:id="rId20"/>
    <p:sldId id="719" r:id="rId21"/>
    <p:sldId id="720" r:id="rId22"/>
    <p:sldId id="721" r:id="rId23"/>
    <p:sldId id="722" r:id="rId24"/>
    <p:sldId id="723" r:id="rId25"/>
    <p:sldId id="818" r:id="rId26"/>
    <p:sldId id="608" r:id="rId27"/>
    <p:sldId id="609" r:id="rId28"/>
    <p:sldId id="610" r:id="rId29"/>
    <p:sldId id="892" r:id="rId30"/>
    <p:sldId id="898" r:id="rId31"/>
    <p:sldId id="899" r:id="rId32"/>
    <p:sldId id="895" r:id="rId33"/>
    <p:sldId id="896" r:id="rId34"/>
    <p:sldId id="809" r:id="rId35"/>
    <p:sldId id="810" r:id="rId36"/>
    <p:sldId id="811" r:id="rId37"/>
    <p:sldId id="812" r:id="rId38"/>
    <p:sldId id="813" r:id="rId39"/>
    <p:sldId id="826" r:id="rId40"/>
    <p:sldId id="478" r:id="rId41"/>
    <p:sldId id="479" r:id="rId42"/>
    <p:sldId id="480" r:id="rId43"/>
    <p:sldId id="483" r:id="rId44"/>
    <p:sldId id="484" r:id="rId45"/>
    <p:sldId id="485" r:id="rId46"/>
    <p:sldId id="486" r:id="rId47"/>
    <p:sldId id="487" r:id="rId48"/>
    <p:sldId id="827" r:id="rId49"/>
    <p:sldId id="836" r:id="rId50"/>
    <p:sldId id="491" r:id="rId51"/>
    <p:sldId id="839" r:id="rId52"/>
    <p:sldId id="840" r:id="rId53"/>
    <p:sldId id="841" r:id="rId54"/>
    <p:sldId id="842" r:id="rId55"/>
    <p:sldId id="843" r:id="rId56"/>
    <p:sldId id="844" r:id="rId57"/>
    <p:sldId id="845" r:id="rId58"/>
    <p:sldId id="613" r:id="rId59"/>
    <p:sldId id="614" r:id="rId60"/>
    <p:sldId id="847" r:id="rId61"/>
    <p:sldId id="848" r:id="rId62"/>
    <p:sldId id="849" r:id="rId63"/>
    <p:sldId id="886" r:id="rId64"/>
    <p:sldId id="887" r:id="rId65"/>
    <p:sldId id="888" r:id="rId66"/>
    <p:sldId id="889" r:id="rId67"/>
    <p:sldId id="851" r:id="rId68"/>
    <p:sldId id="852" r:id="rId69"/>
    <p:sldId id="900" r:id="rId70"/>
    <p:sldId id="630" r:id="rId71"/>
    <p:sldId id="496" r:id="rId72"/>
    <p:sldId id="855" r:id="rId73"/>
    <p:sldId id="856" r:id="rId74"/>
    <p:sldId id="890" r:id="rId75"/>
    <p:sldId id="725" r:id="rId76"/>
    <p:sldId id="523" r:id="rId77"/>
    <p:sldId id="903" r:id="rId78"/>
    <p:sldId id="797" r:id="rId79"/>
    <p:sldId id="728" r:id="rId80"/>
    <p:sldId id="729" r:id="rId81"/>
    <p:sldId id="730" r:id="rId82"/>
    <p:sldId id="731" r:id="rId83"/>
    <p:sldId id="732" r:id="rId84"/>
    <p:sldId id="733" r:id="rId85"/>
    <p:sldId id="800" r:id="rId86"/>
    <p:sldId id="801" r:id="rId87"/>
    <p:sldId id="736" r:id="rId88"/>
    <p:sldId id="737" r:id="rId89"/>
    <p:sldId id="738" r:id="rId90"/>
    <p:sldId id="739" r:id="rId91"/>
    <p:sldId id="742" r:id="rId92"/>
    <p:sldId id="904" r:id="rId93"/>
    <p:sldId id="905" r:id="rId94"/>
    <p:sldId id="906" r:id="rId95"/>
    <p:sldId id="743" r:id="rId96"/>
    <p:sldId id="802" r:id="rId97"/>
    <p:sldId id="803" r:id="rId98"/>
    <p:sldId id="804" r:id="rId99"/>
    <p:sldId id="805" r:id="rId100"/>
    <p:sldId id="806" r:id="rId101"/>
    <p:sldId id="751" r:id="rId102"/>
    <p:sldId id="857" r:id="rId103"/>
    <p:sldId id="858" r:id="rId104"/>
    <p:sldId id="859" r:id="rId105"/>
    <p:sldId id="860" r:id="rId106"/>
    <p:sldId id="861" r:id="rId107"/>
    <p:sldId id="862" r:id="rId108"/>
    <p:sldId id="863" r:id="rId109"/>
    <p:sldId id="864" r:id="rId110"/>
    <p:sldId id="865" r:id="rId111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 autoAdjust="0"/>
    <p:restoredTop sz="91512" autoAdjust="0"/>
  </p:normalViewPr>
  <p:slideViewPr>
    <p:cSldViewPr>
      <p:cViewPr varScale="1">
        <p:scale>
          <a:sx n="117" d="100"/>
          <a:sy n="117" d="100"/>
        </p:scale>
        <p:origin x="1368" y="17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1205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2.8040900000000001E-2"/>
          <c:y val="0.18077199999999999"/>
          <c:w val="0.96695900000000001"/>
          <c:h val="0.74270400000000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B0F0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Tartan</c:v>
                </c:pt>
                <c:pt idx="1">
                  <c:v>robot</c:v>
                </c:pt>
                <c:pt idx="2">
                  <c:v>CHIMP</c:v>
                </c:pt>
                <c:pt idx="3">
                  <c:v>CMU</c:v>
                </c:pt>
                <c:pt idx="4">
                  <c:v>bio</c:v>
                </c:pt>
                <c:pt idx="5">
                  <c:v>soft</c:v>
                </c:pt>
                <c:pt idx="6">
                  <c:v>ankle</c:v>
                </c:pt>
                <c:pt idx="7">
                  <c:v>sensor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1</c:v>
                </c:pt>
                <c:pt idx="1">
                  <c:v>6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07-43B0-807E-4147E59CE4BB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Tartan</c:v>
                </c:pt>
                <c:pt idx="1">
                  <c:v>robot</c:v>
                </c:pt>
                <c:pt idx="2">
                  <c:v>CHIMP</c:v>
                </c:pt>
                <c:pt idx="3">
                  <c:v>CMU</c:v>
                </c:pt>
                <c:pt idx="4">
                  <c:v>bio</c:v>
                </c:pt>
                <c:pt idx="5">
                  <c:v>soft</c:v>
                </c:pt>
                <c:pt idx="6">
                  <c:v>ankle</c:v>
                </c:pt>
                <c:pt idx="7">
                  <c:v>sensor</c:v>
                </c:pt>
              </c:strCache>
            </c:strRef>
          </c:cat>
          <c:val>
            <c:numRef>
              <c:f>Sheet1!$B$3:$I$3</c:f>
            </c:numRef>
          </c:val>
          <c:extLst>
            <c:ext xmlns:c16="http://schemas.microsoft.com/office/drawing/2014/chart" uri="{C3380CC4-5D6E-409C-BE32-E72D297353CC}">
              <c16:uniqueId val="{00000001-0107-43B0-807E-4147E59CE4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tr-T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tr-TR"/>
          </a:p>
        </c:txPr>
        <c:crossAx val="2094734552"/>
        <c:crosses val="autoZero"/>
        <c:crossBetween val="between"/>
        <c:majorUnit val="1.5"/>
        <c:minorUnit val="0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2.9119800000000001E-2"/>
          <c:y val="0.18077199999999999"/>
          <c:w val="0.96587999999999996"/>
          <c:h val="0.74270400000000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Tartan</c:v>
                </c:pt>
                <c:pt idx="1">
                  <c:v>robot</c:v>
                </c:pt>
                <c:pt idx="2">
                  <c:v>CHIMP</c:v>
                </c:pt>
                <c:pt idx="3">
                  <c:v>CMU</c:v>
                </c:pt>
                <c:pt idx="4">
                  <c:v>bio</c:v>
                </c:pt>
                <c:pt idx="5">
                  <c:v>soft</c:v>
                </c:pt>
                <c:pt idx="6">
                  <c:v>ankle</c:v>
                </c:pt>
                <c:pt idx="7">
                  <c:v>sensor</c:v>
                </c:pt>
              </c:strCache>
            </c:strRef>
          </c:cat>
          <c:val>
            <c:numRef>
              <c:f>Sheet1!$B$2:$I$2</c:f>
            </c:numRef>
          </c:val>
          <c:extLst>
            <c:ext xmlns:c16="http://schemas.microsoft.com/office/drawing/2014/chart" uri="{C3380CC4-5D6E-409C-BE32-E72D297353CC}">
              <c16:uniqueId val="{00000000-31F7-4B7F-AF2B-11345258387C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solidFill>
              <a:srgbClr val="00B0F0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Tartan</c:v>
                </c:pt>
                <c:pt idx="1">
                  <c:v>robot</c:v>
                </c:pt>
                <c:pt idx="2">
                  <c:v>CHIMP</c:v>
                </c:pt>
                <c:pt idx="3">
                  <c:v>CMU</c:v>
                </c:pt>
                <c:pt idx="4">
                  <c:v>bio</c:v>
                </c:pt>
                <c:pt idx="5">
                  <c:v>soft</c:v>
                </c:pt>
                <c:pt idx="6">
                  <c:v>ankle</c:v>
                </c:pt>
                <c:pt idx="7">
                  <c:v>sensor</c:v>
                </c:pt>
              </c:strCache>
            </c:strRef>
          </c:cat>
          <c:val>
            <c:numRef>
              <c:f>Sheet1!$B$3:$I$3</c:f>
              <c:numCache>
                <c:formatCode>General</c:formatCode>
                <c:ptCount val="8"/>
                <c:pt idx="0">
                  <c:v>0</c:v>
                </c:pt>
                <c:pt idx="1">
                  <c:v>4</c:v>
                </c:pt>
                <c:pt idx="2">
                  <c:v>0</c:v>
                </c:pt>
                <c:pt idx="3">
                  <c:v>1</c:v>
                </c:pt>
                <c:pt idx="4">
                  <c:v>4</c:v>
                </c:pt>
                <c:pt idx="5">
                  <c:v>5</c:v>
                </c:pt>
                <c:pt idx="6">
                  <c:v>3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F7-4B7F-AF2B-113452583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tr-T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tr-TR"/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4" Type="http://schemas.openxmlformats.org/officeDocument/2006/relationships/image" Target="../media/image2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71F840E-7900-4B4C-B0D6-8894066895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937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9763" y="696913"/>
            <a:ext cx="55784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give a look at</a:t>
            </a:r>
            <a:r>
              <a:rPr lang="en-US" baseline="0" dirty="0"/>
              <a:t> this picture. It’s very easy for use to recognize the content of this picture. This is an urban scene. There is a building, a car, pedestrians and a clock. It would be great if we could design an artificial visual system that mimic human capabilities.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Specifically, what are the tasks we would like such a system to perform?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786CD-9BA6-45C4-8FF5-7D0B75A7ED5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76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70510-2B3D-4C2E-B966-D8384A2F482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44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39763" y="696913"/>
            <a:ext cx="5578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34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19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39763" y="696913"/>
            <a:ext cx="5578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35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226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39763" y="696913"/>
            <a:ext cx="5578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36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93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39763" y="696913"/>
            <a:ext cx="5578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37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52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39763" y="696913"/>
            <a:ext cx="5578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9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49F70D-F926-F049-8F4C-1631B62D81A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38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10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3ECDC9A-108F-BF4F-8993-C481641D8BC1}" type="slidenum">
              <a:rPr lang="en-US" sz="1200">
                <a:solidFill>
                  <a:srgbClr val="000000"/>
                </a:solidFill>
              </a:rPr>
              <a:pPr/>
              <a:t>48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36868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0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spcBef>
                  <a:spcPts val="0"/>
                </a:spcBef>
                <a:spcAft>
                  <a:spcPts val="0"/>
                </a:spcAft>
              </a:pPr>
              <a:t>49</a:t>
            </a:fld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8" name="Google Shape;3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80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1F9ED87B-2E67-1E43-974D-9253ED071C60}" type="slidenum">
              <a:rPr lang="en-US" sz="1200">
                <a:solidFill>
                  <a:srgbClr val="000000"/>
                </a:solidFill>
              </a:rPr>
              <a:pPr algn="r" eaLnBrk="1" hangingPunct="1"/>
              <a:t>51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5497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254980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54981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18</a:t>
            </a:r>
          </a:p>
        </p:txBody>
      </p:sp>
    </p:spTree>
    <p:extLst>
      <p:ext uri="{BB962C8B-B14F-4D97-AF65-F5344CB8AC3E}">
        <p14:creationId xmlns:p14="http://schemas.microsoft.com/office/powerpoint/2010/main" val="730060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1E3A2ED3-0C17-C84F-A22D-23D0A3393134}" type="slidenum">
              <a:rPr lang="en-US">
                <a:solidFill>
                  <a:srgbClr val="000000"/>
                </a:solidFill>
              </a:rPr>
              <a:pPr/>
              <a:t>52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915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2E4297-61D9-4179-A93A-0B5126E1371E}" type="slidenum">
              <a:rPr lang="en-US"/>
              <a:pPr/>
              <a:t>9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39763" y="696913"/>
            <a:ext cx="5578475" cy="348615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If we have an autonomouse vehicle, we would need to recognize that is object is a building, estimate its pose: 45 degree, 5-6 meters away, we would need to tell that this car is the the police car, 2-3 meters away, that is waiting for the traffic light to become green., that there are people on the street; these people are infact crossing the street. </a:t>
            </a:r>
          </a:p>
        </p:txBody>
      </p:sp>
    </p:spTree>
    <p:extLst>
      <p:ext uri="{BB962C8B-B14F-4D97-AF65-F5344CB8AC3E}">
        <p14:creationId xmlns:p14="http://schemas.microsoft.com/office/powerpoint/2010/main" val="956347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FA7340B-4343-BF4D-A477-349511B753E1}" type="slidenum">
              <a:rPr lang="en-US">
                <a:solidFill>
                  <a:srgbClr val="000000"/>
                </a:solidFill>
              </a:rPr>
              <a:pPr/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059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19B96D5-01D1-0F40-9170-9731441B3198}" type="slidenum">
              <a:rPr lang="en-US">
                <a:solidFill>
                  <a:srgbClr val="000000"/>
                </a:solidFill>
              </a:rPr>
              <a:pPr/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012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0E92567C-AE48-A244-B9AC-ADE9C04CA621}" type="slidenum">
              <a:rPr lang="en-US">
                <a:solidFill>
                  <a:srgbClr val="000000"/>
                </a:solidFill>
              </a:rPr>
              <a:pPr/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525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spcBef>
                  <a:spcPts val="0"/>
                </a:spcBef>
                <a:spcAft>
                  <a:spcPts val="0"/>
                </a:spcAft>
              </a:pPr>
              <a:t>56</a:t>
            </a:fld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6" name="Google Shape;486;p2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57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spcBef>
                  <a:spcPts val="0"/>
                </a:spcBef>
                <a:spcAft>
                  <a:spcPts val="0"/>
                </a:spcAft>
              </a:pPr>
              <a:t>57</a:t>
            </a:fld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660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spcBef>
                  <a:spcPts val="0"/>
                </a:spcBef>
                <a:spcAft>
                  <a:spcPts val="0"/>
                </a:spcAft>
              </a:pPr>
              <a:t>60</a:t>
            </a:fld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4" name="Google Shape;534;p2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819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spcBef>
                  <a:spcPts val="0"/>
                </a:spcBef>
                <a:spcAft>
                  <a:spcPts val="0"/>
                </a:spcAft>
              </a:pPr>
              <a:t>61</a:t>
            </a:fld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3" name="Google Shape;613;p2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296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spcBef>
                  <a:spcPts val="0"/>
                </a:spcBef>
                <a:spcAft>
                  <a:spcPts val="0"/>
                </a:spcAft>
              </a:pPr>
              <a:t>62</a:t>
            </a:fld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0" name="Google Shape;710;p2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036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51200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12004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59F1C250-4CBC-A243-B7E2-1B95A894943B}" type="slidenum">
              <a:rPr lang="en-US" sz="1200">
                <a:latin typeface="Times New Roman" charset="0"/>
              </a:rPr>
              <a:pPr algn="r" eaLnBrk="1" hangingPunct="1"/>
              <a:t>66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68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 txBox="1">
            <a:spLocks noGrp="1" noChangeArrowheads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3C28094D-D8D3-4A4D-A81B-51F10AB17EDC}" type="slidenum">
              <a:rPr lang="en-US" sz="1200">
                <a:solidFill>
                  <a:srgbClr val="000000"/>
                </a:solidFill>
                <a:latin typeface="Calibri" charset="0"/>
              </a:rPr>
              <a:pPr algn="r" eaLnBrk="1" hangingPunct="1"/>
              <a:t>67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76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6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tr-TR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63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9763" y="696913"/>
            <a:ext cx="55784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this device can perform 3D image recording of a face and use it as a password in protected </a:t>
            </a:r>
            <a:r>
              <a:rPr lang="en-US" dirty="0" err="1"/>
              <a:t>enty</a:t>
            </a:r>
            <a:r>
              <a:rPr lang="en-US" dirty="0"/>
              <a:t> points.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The system could be employed at airports or border crossings where a 3-D security camera could scan passengers' faces and compare them with a database of three-dimensional pictures of suspected criminals or terrorists, the twins said.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36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spcBef>
                  <a:spcPts val="0"/>
                </a:spcBef>
                <a:spcAft>
                  <a:spcPts val="0"/>
                </a:spcAft>
              </a:pPr>
              <a:t>68</a:t>
            </a:fld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4" name="Google Shape;814;p28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80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140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0C4C4ADB-6DE9-1C4B-A5C1-325A2B9886AE}" type="slidenum">
              <a:rPr lang="en-US" sz="1200">
                <a:solidFill>
                  <a:srgbClr val="000000"/>
                </a:solidFill>
                <a:latin typeface="Calibri" charset="0"/>
              </a:rPr>
              <a:pPr algn="r" eaLnBrk="1" hangingPunct="1"/>
              <a:t>69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66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spcBef>
                  <a:spcPts val="0"/>
                </a:spcBef>
                <a:spcAft>
                  <a:spcPts val="0"/>
                </a:spcAft>
              </a:pPr>
              <a:t>72</a:t>
            </a:fld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4" name="Google Shape;844;p31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371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spcBef>
                  <a:spcPts val="0"/>
                </a:spcBef>
                <a:spcAft>
                  <a:spcPts val="0"/>
                </a:spcAft>
              </a:pPr>
              <a:t>73</a:t>
            </a:fld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0" name="Google Shape;870;p32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288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39763" y="696913"/>
            <a:ext cx="5578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60BCC5-003B-394B-86E2-20F225AEAEC6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74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050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89E50AD-01FE-3E42-A21F-664DAF397087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75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2938" y="696913"/>
            <a:ext cx="5573712" cy="34829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9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“Non-parametric” classifier: the</a:t>
            </a:r>
            <a:r>
              <a:rPr lang="en-US" baseline="0" dirty="0"/>
              <a:t> entire training set is essentially the model parameters.</a:t>
            </a:r>
            <a:endParaRPr lang="en-US" dirty="0"/>
          </a:p>
          <a:p>
            <a:r>
              <a:rPr lang="en-US" dirty="0"/>
              <a:t>Pros:</a:t>
            </a:r>
          </a:p>
          <a:p>
            <a:pPr marL="162175" indent="-162175">
              <a:buFontTx/>
              <a:buChar char="-"/>
            </a:pPr>
            <a:r>
              <a:rPr lang="en-US" dirty="0"/>
              <a:t>Very fast at training time</a:t>
            </a:r>
          </a:p>
          <a:p>
            <a:pPr marL="162175" indent="-162175">
              <a:buFontTx/>
              <a:buChar char="-"/>
            </a:pPr>
            <a:r>
              <a:rPr lang="en-US" dirty="0"/>
              <a:t>Flexible:</a:t>
            </a:r>
            <a:r>
              <a:rPr lang="en-US" baseline="0" dirty="0"/>
              <a:t> all it requires is a way to compute similarity or distances between pairs of features. Applies to many different kinds of features.</a:t>
            </a:r>
          </a:p>
          <a:p>
            <a:pPr marL="162175" indent="-162175">
              <a:buFontTx/>
              <a:buChar char="-"/>
            </a:pPr>
            <a:r>
              <a:rPr lang="en-US" baseline="0" dirty="0"/>
              <a:t>Works with any number of classes.</a:t>
            </a:r>
          </a:p>
          <a:p>
            <a:pPr marL="162175" indent="-162175">
              <a:buFontTx/>
              <a:buChar char="-"/>
            </a:pPr>
            <a:r>
              <a:rPr lang="en-US" baseline="0" dirty="0"/>
              <a:t>Works well in practice for large datasets (but see cons)</a:t>
            </a:r>
          </a:p>
          <a:p>
            <a:r>
              <a:rPr lang="en-US" baseline="0" dirty="0"/>
              <a:t>Cons:</a:t>
            </a:r>
          </a:p>
          <a:p>
            <a:pPr marL="162175" indent="-162175">
              <a:buFontTx/>
              <a:buChar char="-"/>
            </a:pPr>
            <a:r>
              <a:rPr lang="en-US" dirty="0"/>
              <a:t>Slow at test time (need to compute distances between test example and every training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70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840E-7900-4B4C-B0D6-8894066895D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65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1F10DC-D56E-4E91-B2B3-56010723A964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1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70510-2B3D-4C2E-B966-D8384A2F482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4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A37379-F583-45CA-8553-D4575A73450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39763" y="696913"/>
            <a:ext cx="5578475" cy="34861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20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Note: these figures don’t work in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21AF4-F587-4169-8AB2-4CBF4939A91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95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B6792-E33B-4E60-B0AC-9BE3A6869290}" type="slidenum">
              <a:rPr lang="en-US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97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908" name="Google Shape;90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2598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915" name="Google Shape;91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71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928" name="Google Shape;9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53300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53DF9A94-B479-5640-8FDE-D7337FDAD292}" type="slidenum">
              <a:rPr lang="en-US" sz="1200">
                <a:solidFill>
                  <a:srgbClr val="000000"/>
                </a:solidFill>
              </a:rPr>
              <a:pPr algn="r" eaLnBrk="1" hangingPunct="1"/>
              <a:t>105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87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4213"/>
            <a:ext cx="5486400" cy="3429000"/>
          </a:xfrm>
          <a:ln/>
        </p:spPr>
      </p:sp>
      <p:sp>
        <p:nvSpPr>
          <p:cNvPr id="287748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84" tIns="46441" rIns="92884" bIns="46441"/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87749" name="Slide Number Placeholder 3"/>
          <p:cNvSpPr txBox="1">
            <a:spLocks noGrp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4" tIns="46441" rIns="92884" bIns="46441" anchor="b"/>
          <a:lstStyle>
            <a:lvl1pPr defTabSz="9271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9271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271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271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271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6ED772D3-6E94-3C4C-8541-C3FD54919854}" type="slidenum">
              <a:rPr lang="de-CH" sz="1200">
                <a:solidFill>
                  <a:srgbClr val="000000"/>
                </a:solidFill>
                <a:latin typeface="Times New Roman" charset="0"/>
              </a:rPr>
              <a:pPr algn="r"/>
              <a:t>105</a:t>
            </a:fld>
            <a:endParaRPr lang="de-CH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87750" name="Footer Placeholder 1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18</a:t>
            </a:r>
          </a:p>
        </p:txBody>
      </p:sp>
    </p:spTree>
    <p:extLst>
      <p:ext uri="{BB962C8B-B14F-4D97-AF65-F5344CB8AC3E}">
        <p14:creationId xmlns:p14="http://schemas.microsoft.com/office/powerpoint/2010/main" val="12733381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6" tIns="45713" rIns="91426" bIns="4571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1032" name="Google Shape;103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948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951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E86032-689E-4614-9BFC-AC39C3130AA0}" type="slidenum">
              <a:rPr lang="en-US" smtClean="0">
                <a:solidFill>
                  <a:srgbClr val="000000"/>
                </a:solidFill>
              </a:rPr>
              <a:pPr/>
              <a:t>108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6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E86032-689E-4614-9BFC-AC39C3130AA0}" type="slidenum">
              <a:rPr lang="en-US" smtClean="0">
                <a:solidFill>
                  <a:srgbClr val="000000"/>
                </a:solidFill>
              </a:rPr>
              <a:pPr/>
              <a:t>109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0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388B3F-5CBC-884A-A636-05CAAF3F70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827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206379-FE5E-4643-9814-4A859E308A11}" type="slidenum">
              <a:rPr lang="en-US" smtClean="0">
                <a:solidFill>
                  <a:srgbClr val="000000"/>
                </a:solidFill>
              </a:rPr>
              <a:pPr/>
              <a:t>110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86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C65BC7-C980-9542-A5D4-DA330021C5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83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E67FC0-651A-0745-8A81-41D050EBAE4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45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FE718A-B13E-4858-BA09-16BE4C23CC0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2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39763" y="696913"/>
            <a:ext cx="5578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60BCC5-003B-394B-86E2-20F225AEAEC6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30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5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75362"/>
            <a:ext cx="7772400" cy="122502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A93141F-DE4D-474A-8F24-09A92C4FF4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BFB887-F8C4-440F-AA63-462D42DE3B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4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190501"/>
            <a:ext cx="2057400" cy="4914636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190501"/>
            <a:ext cx="6019800" cy="4914636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B5A37-0651-4950-B56D-A97B6AB896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8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1890117"/>
            <a:ext cx="7358063" cy="19347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51096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619121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071826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8A8FCF-BE3B-4236-A7B6-D98BF64291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4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3888" y="1424790"/>
            <a:ext cx="78867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</p:spPr>
        <p:txBody>
          <a:bodyPr/>
          <a:lstStyle>
            <a:lvl1pPr marL="0" indent="0">
              <a:buNone/>
              <a:defRPr sz="2000"/>
            </a:lvl1pPr>
            <a:lvl2pPr marL="380970" indent="0">
              <a:buNone/>
              <a:defRPr sz="1667"/>
            </a:lvl2pPr>
            <a:lvl3pPr marL="761940" indent="0">
              <a:buNone/>
              <a:defRPr sz="1500"/>
            </a:lvl3pPr>
            <a:lvl4pPr marL="1142908" indent="0">
              <a:buNone/>
              <a:defRPr sz="1333"/>
            </a:lvl4pPr>
            <a:lvl5pPr marL="1523878" indent="0">
              <a:buNone/>
              <a:defRPr sz="1333"/>
            </a:lvl5pPr>
            <a:lvl6pPr marL="1904848" indent="0">
              <a:buNone/>
              <a:defRPr sz="1333"/>
            </a:lvl6pPr>
            <a:lvl7pPr marL="2285818" indent="0">
              <a:buNone/>
              <a:defRPr sz="1333"/>
            </a:lvl7pPr>
            <a:lvl8pPr marL="2666787" indent="0">
              <a:buNone/>
              <a:defRPr sz="1333"/>
            </a:lvl8pPr>
            <a:lvl9pPr marL="3047756" indent="0">
              <a:buNone/>
              <a:defRPr sz="1333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7D2EAC-F2F9-4438-86B8-59BDD32FEC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889001"/>
            <a:ext cx="4038600" cy="4216136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889001"/>
            <a:ext cx="4038600" cy="4216136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4B7ED2-365F-4460-9954-64CCE8BBD7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9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304271"/>
            <a:ext cx="7886700" cy="1104636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30253" y="1400969"/>
            <a:ext cx="3868737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70" indent="0">
              <a:buNone/>
              <a:defRPr sz="1667" b="1"/>
            </a:lvl2pPr>
            <a:lvl3pPr marL="761940" indent="0">
              <a:buNone/>
              <a:defRPr sz="1500" b="1"/>
            </a:lvl3pPr>
            <a:lvl4pPr marL="1142908" indent="0">
              <a:buNone/>
              <a:defRPr sz="1333" b="1"/>
            </a:lvl4pPr>
            <a:lvl5pPr marL="1523878" indent="0">
              <a:buNone/>
              <a:defRPr sz="1333" b="1"/>
            </a:lvl5pPr>
            <a:lvl6pPr marL="1904848" indent="0">
              <a:buNone/>
              <a:defRPr sz="1333" b="1"/>
            </a:lvl6pPr>
            <a:lvl7pPr marL="2285818" indent="0">
              <a:buNone/>
              <a:defRPr sz="1333" b="1"/>
            </a:lvl7pPr>
            <a:lvl8pPr marL="2666787" indent="0">
              <a:buNone/>
              <a:defRPr sz="1333" b="1"/>
            </a:lvl8pPr>
            <a:lvl9pPr marL="3047756" indent="0">
              <a:buNone/>
              <a:defRPr sz="1333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0253" y="2087563"/>
            <a:ext cx="3868737" cy="307049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788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70" indent="0">
              <a:buNone/>
              <a:defRPr sz="1667" b="1"/>
            </a:lvl2pPr>
            <a:lvl3pPr marL="761940" indent="0">
              <a:buNone/>
              <a:defRPr sz="1500" b="1"/>
            </a:lvl3pPr>
            <a:lvl4pPr marL="1142908" indent="0">
              <a:buNone/>
              <a:defRPr sz="1333" b="1"/>
            </a:lvl4pPr>
            <a:lvl5pPr marL="1523878" indent="0">
              <a:buNone/>
              <a:defRPr sz="1333" b="1"/>
            </a:lvl5pPr>
            <a:lvl6pPr marL="1904848" indent="0">
              <a:buNone/>
              <a:defRPr sz="1333" b="1"/>
            </a:lvl6pPr>
            <a:lvl7pPr marL="2285818" indent="0">
              <a:buNone/>
              <a:defRPr sz="1333" b="1"/>
            </a:lvl7pPr>
            <a:lvl8pPr marL="2666787" indent="0">
              <a:buNone/>
              <a:defRPr sz="1333" b="1"/>
            </a:lvl8pPr>
            <a:lvl9pPr marL="3047756" indent="0">
              <a:buNone/>
              <a:defRPr sz="1333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49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D1926-6A87-43ED-9C23-CC375DC60B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4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0DA496-3BAC-4162-8D3D-D5DC7D552B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C276E9-5E37-49A2-848E-88EBB0F11C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7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53" y="381000"/>
            <a:ext cx="2949575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887788" y="822861"/>
            <a:ext cx="462915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53" y="1714504"/>
            <a:ext cx="2949575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70" indent="0">
              <a:buNone/>
              <a:defRPr sz="1167"/>
            </a:lvl2pPr>
            <a:lvl3pPr marL="761940" indent="0">
              <a:buNone/>
              <a:defRPr sz="1000"/>
            </a:lvl3pPr>
            <a:lvl4pPr marL="1142908" indent="0">
              <a:buNone/>
              <a:defRPr sz="833"/>
            </a:lvl4pPr>
            <a:lvl5pPr marL="1523878" indent="0">
              <a:buNone/>
              <a:defRPr sz="833"/>
            </a:lvl5pPr>
            <a:lvl6pPr marL="1904848" indent="0">
              <a:buNone/>
              <a:defRPr sz="833"/>
            </a:lvl6pPr>
            <a:lvl7pPr marL="2285818" indent="0">
              <a:buNone/>
              <a:defRPr sz="833"/>
            </a:lvl7pPr>
            <a:lvl8pPr marL="2666787" indent="0">
              <a:buNone/>
              <a:defRPr sz="833"/>
            </a:lvl8pPr>
            <a:lvl9pPr marL="3047756" indent="0">
              <a:buNone/>
              <a:defRPr sz="833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70D896-366C-4023-B2EC-31E1825E42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4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53" y="381000"/>
            <a:ext cx="2949575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3887788" y="822861"/>
            <a:ext cx="4629150" cy="4061354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53" y="1714504"/>
            <a:ext cx="2949575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70" indent="0">
              <a:buNone/>
              <a:defRPr sz="1167"/>
            </a:lvl2pPr>
            <a:lvl3pPr marL="761940" indent="0">
              <a:buNone/>
              <a:defRPr sz="1000"/>
            </a:lvl3pPr>
            <a:lvl4pPr marL="1142908" indent="0">
              <a:buNone/>
              <a:defRPr sz="833"/>
            </a:lvl4pPr>
            <a:lvl5pPr marL="1523878" indent="0">
              <a:buNone/>
              <a:defRPr sz="833"/>
            </a:lvl5pPr>
            <a:lvl6pPr marL="1904848" indent="0">
              <a:buNone/>
              <a:defRPr sz="833"/>
            </a:lvl6pPr>
            <a:lvl7pPr marL="2285818" indent="0">
              <a:buNone/>
              <a:defRPr sz="833"/>
            </a:lvl7pPr>
            <a:lvl8pPr marL="2666787" indent="0">
              <a:buNone/>
              <a:defRPr sz="833"/>
            </a:lvl8pPr>
            <a:lvl9pPr marL="3047756" indent="0">
              <a:buNone/>
              <a:defRPr sz="833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1CDBA9-70ED-492B-A40C-8EB09E0DE2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0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5365"/>
            <a:ext cx="8229600" cy="596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89001"/>
            <a:ext cx="8229600" cy="42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4355"/>
            <a:ext cx="213360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67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4355"/>
            <a:ext cx="289560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67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5204355"/>
            <a:ext cx="106680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67"/>
            </a:lvl1pPr>
          </a:lstStyle>
          <a:p>
            <a:fld id="{1F9197D4-DDEA-4881-9CF7-D017B4E2C3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3000" b="1" i="0" kern="1200">
          <a:solidFill>
            <a:schemeClr val="tx2">
              <a:lumMod val="75000"/>
            </a:schemeClr>
          </a:solidFill>
          <a:latin typeface="Helvetica Neue"/>
          <a:ea typeface="+mj-ea"/>
          <a:cs typeface="Helvetica Neue"/>
        </a:defRPr>
      </a:lvl1pPr>
      <a:lvl2pPr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38097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761940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142908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523878" algn="l" rtl="0" fontAlgn="base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marL="285728" indent="-285728" algn="l" rtl="0" fontAlgn="base">
        <a:spcBef>
          <a:spcPct val="20000"/>
        </a:spcBef>
        <a:spcAft>
          <a:spcPct val="0"/>
        </a:spcAft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075" indent="-238105" algn="l" rtl="0" fontAlgn="base">
        <a:spcBef>
          <a:spcPct val="20000"/>
        </a:spcBef>
        <a:spcAft>
          <a:spcPct val="0"/>
        </a:spcAft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24" indent="-190484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393" indent="-190484" algn="l" rtl="0" fontAlgn="base">
        <a:spcBef>
          <a:spcPct val="20000"/>
        </a:spcBef>
        <a:spcAft>
          <a:spcPct val="0"/>
        </a:spcAft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362" indent="-190484" algn="l" rtl="0" fontAlgn="base">
        <a:spcBef>
          <a:spcPct val="20000"/>
        </a:spcBef>
        <a:spcAft>
          <a:spcPct val="0"/>
        </a:spcAft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332" indent="-190484" algn="l" defTabSz="76194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302" indent="-190484" algn="l" defTabSz="76194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72" indent="-190484" algn="l" defTabSz="76194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240" indent="-190484" algn="l" defTabSz="76194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9.png"/><Relationship Id="rId7" Type="http://schemas.openxmlformats.org/officeDocument/2006/relationships/image" Target="../media/image25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g"/><Relationship Id="rId5" Type="http://schemas.openxmlformats.org/officeDocument/2006/relationships/image" Target="../media/image255.jpg"/><Relationship Id="rId4" Type="http://schemas.openxmlformats.org/officeDocument/2006/relationships/image" Target="../media/image254.jpg"/><Relationship Id="rId9" Type="http://schemas.openxmlformats.org/officeDocument/2006/relationships/image" Target="../media/image40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jpe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jpe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3" Type="http://schemas.openxmlformats.org/officeDocument/2006/relationships/image" Target="../media/image258.png"/><Relationship Id="rId21" Type="http://schemas.openxmlformats.org/officeDocument/2006/relationships/image" Target="../media/image276.png"/><Relationship Id="rId7" Type="http://schemas.openxmlformats.org/officeDocument/2006/relationships/image" Target="../media/image263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6.png"/><Relationship Id="rId24" Type="http://schemas.openxmlformats.org/officeDocument/2006/relationships/image" Target="../media/image279.png"/><Relationship Id="rId5" Type="http://schemas.openxmlformats.org/officeDocument/2006/relationships/image" Target="../media/image261.png"/><Relationship Id="rId15" Type="http://schemas.openxmlformats.org/officeDocument/2006/relationships/image" Target="../media/image270.png"/><Relationship Id="rId23" Type="http://schemas.openxmlformats.org/officeDocument/2006/relationships/image" Target="../media/image278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4" Type="http://schemas.openxmlformats.org/officeDocument/2006/relationships/image" Target="../media/image260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Relationship Id="rId22" Type="http://schemas.openxmlformats.org/officeDocument/2006/relationships/image" Target="../media/image2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7.png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"/><Relationship Id="rId7" Type="http://schemas.openxmlformats.org/officeDocument/2006/relationships/image" Target="../media/image63.tif"/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"/><Relationship Id="rId5" Type="http://schemas.openxmlformats.org/officeDocument/2006/relationships/image" Target="../media/image61.tif"/><Relationship Id="rId4" Type="http://schemas.openxmlformats.org/officeDocument/2006/relationships/image" Target="../media/image60.t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image" Target="../media/image75.jpeg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12" Type="http://schemas.openxmlformats.org/officeDocument/2006/relationships/image" Target="../media/image74.jpeg"/><Relationship Id="rId2" Type="http://schemas.openxmlformats.org/officeDocument/2006/relationships/image" Target="../media/image64.jpeg"/><Relationship Id="rId16" Type="http://schemas.openxmlformats.org/officeDocument/2006/relationships/image" Target="../media/image7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jpeg"/><Relationship Id="rId11" Type="http://schemas.openxmlformats.org/officeDocument/2006/relationships/image" Target="../media/image73.jpeg"/><Relationship Id="rId5" Type="http://schemas.openxmlformats.org/officeDocument/2006/relationships/image" Target="../media/image67.jpeg"/><Relationship Id="rId15" Type="http://schemas.openxmlformats.org/officeDocument/2006/relationships/image" Target="../media/image77.jpeg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jpeg"/><Relationship Id="rId14" Type="http://schemas.openxmlformats.org/officeDocument/2006/relationships/image" Target="../media/image7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4.png"/><Relationship Id="rId9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1.png"/><Relationship Id="rId21" Type="http://schemas.openxmlformats.org/officeDocument/2006/relationships/image" Target="../media/image146.png"/><Relationship Id="rId42" Type="http://schemas.openxmlformats.org/officeDocument/2006/relationships/image" Target="../media/image167.png"/><Relationship Id="rId47" Type="http://schemas.openxmlformats.org/officeDocument/2006/relationships/image" Target="../media/image172.png"/><Relationship Id="rId63" Type="http://schemas.openxmlformats.org/officeDocument/2006/relationships/image" Target="../media/image188.png"/><Relationship Id="rId68" Type="http://schemas.openxmlformats.org/officeDocument/2006/relationships/image" Target="../media/image193.png"/><Relationship Id="rId84" Type="http://schemas.openxmlformats.org/officeDocument/2006/relationships/image" Target="../media/image209.png"/><Relationship Id="rId89" Type="http://schemas.openxmlformats.org/officeDocument/2006/relationships/image" Target="../media/image214.png"/><Relationship Id="rId16" Type="http://schemas.openxmlformats.org/officeDocument/2006/relationships/image" Target="../media/image141.png"/><Relationship Id="rId11" Type="http://schemas.openxmlformats.org/officeDocument/2006/relationships/image" Target="../media/image136.png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53" Type="http://schemas.openxmlformats.org/officeDocument/2006/relationships/image" Target="../media/image178.png"/><Relationship Id="rId58" Type="http://schemas.openxmlformats.org/officeDocument/2006/relationships/image" Target="../media/image183.png"/><Relationship Id="rId74" Type="http://schemas.openxmlformats.org/officeDocument/2006/relationships/image" Target="../media/image199.png"/><Relationship Id="rId79" Type="http://schemas.openxmlformats.org/officeDocument/2006/relationships/image" Target="../media/image204.png"/><Relationship Id="rId102" Type="http://schemas.openxmlformats.org/officeDocument/2006/relationships/image" Target="../media/image227.png"/><Relationship Id="rId5" Type="http://schemas.openxmlformats.org/officeDocument/2006/relationships/image" Target="../media/image130.png"/><Relationship Id="rId90" Type="http://schemas.openxmlformats.org/officeDocument/2006/relationships/image" Target="../media/image215.png"/><Relationship Id="rId95" Type="http://schemas.openxmlformats.org/officeDocument/2006/relationships/image" Target="../media/image220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43" Type="http://schemas.openxmlformats.org/officeDocument/2006/relationships/image" Target="../media/image168.png"/><Relationship Id="rId48" Type="http://schemas.openxmlformats.org/officeDocument/2006/relationships/image" Target="../media/image173.png"/><Relationship Id="rId64" Type="http://schemas.openxmlformats.org/officeDocument/2006/relationships/image" Target="../media/image189.png"/><Relationship Id="rId69" Type="http://schemas.openxmlformats.org/officeDocument/2006/relationships/image" Target="../media/image194.png"/><Relationship Id="rId80" Type="http://schemas.openxmlformats.org/officeDocument/2006/relationships/image" Target="../media/image205.png"/><Relationship Id="rId85" Type="http://schemas.openxmlformats.org/officeDocument/2006/relationships/image" Target="../media/image210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59" Type="http://schemas.openxmlformats.org/officeDocument/2006/relationships/image" Target="../media/image184.png"/><Relationship Id="rId103" Type="http://schemas.openxmlformats.org/officeDocument/2006/relationships/image" Target="../media/image228.png"/><Relationship Id="rId20" Type="http://schemas.openxmlformats.org/officeDocument/2006/relationships/image" Target="../media/image145.png"/><Relationship Id="rId41" Type="http://schemas.openxmlformats.org/officeDocument/2006/relationships/image" Target="../media/image166.png"/><Relationship Id="rId54" Type="http://schemas.openxmlformats.org/officeDocument/2006/relationships/image" Target="../media/image179.png"/><Relationship Id="rId62" Type="http://schemas.openxmlformats.org/officeDocument/2006/relationships/image" Target="../media/image187.png"/><Relationship Id="rId70" Type="http://schemas.openxmlformats.org/officeDocument/2006/relationships/image" Target="../media/image195.png"/><Relationship Id="rId75" Type="http://schemas.openxmlformats.org/officeDocument/2006/relationships/image" Target="../media/image200.png"/><Relationship Id="rId83" Type="http://schemas.openxmlformats.org/officeDocument/2006/relationships/image" Target="../media/image208.png"/><Relationship Id="rId88" Type="http://schemas.openxmlformats.org/officeDocument/2006/relationships/image" Target="../media/image213.png"/><Relationship Id="rId91" Type="http://schemas.openxmlformats.org/officeDocument/2006/relationships/image" Target="../media/image216.png"/><Relationship Id="rId96" Type="http://schemas.openxmlformats.org/officeDocument/2006/relationships/image" Target="../media/image2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1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49" Type="http://schemas.openxmlformats.org/officeDocument/2006/relationships/image" Target="../media/image174.png"/><Relationship Id="rId57" Type="http://schemas.openxmlformats.org/officeDocument/2006/relationships/image" Target="../media/image182.png"/><Relationship Id="rId106" Type="http://schemas.openxmlformats.org/officeDocument/2006/relationships/image" Target="../media/image231.png"/><Relationship Id="rId10" Type="http://schemas.openxmlformats.org/officeDocument/2006/relationships/image" Target="../media/image135.png"/><Relationship Id="rId31" Type="http://schemas.openxmlformats.org/officeDocument/2006/relationships/image" Target="../media/image156.png"/><Relationship Id="rId44" Type="http://schemas.openxmlformats.org/officeDocument/2006/relationships/image" Target="../media/image169.png"/><Relationship Id="rId52" Type="http://schemas.openxmlformats.org/officeDocument/2006/relationships/image" Target="../media/image177.png"/><Relationship Id="rId60" Type="http://schemas.openxmlformats.org/officeDocument/2006/relationships/image" Target="../media/image185.png"/><Relationship Id="rId65" Type="http://schemas.openxmlformats.org/officeDocument/2006/relationships/image" Target="../media/image190.png"/><Relationship Id="rId73" Type="http://schemas.openxmlformats.org/officeDocument/2006/relationships/image" Target="../media/image198.png"/><Relationship Id="rId78" Type="http://schemas.openxmlformats.org/officeDocument/2006/relationships/image" Target="../media/image203.png"/><Relationship Id="rId81" Type="http://schemas.openxmlformats.org/officeDocument/2006/relationships/image" Target="../media/image206.png"/><Relationship Id="rId86" Type="http://schemas.openxmlformats.org/officeDocument/2006/relationships/image" Target="../media/image211.png"/><Relationship Id="rId94" Type="http://schemas.openxmlformats.org/officeDocument/2006/relationships/image" Target="../media/image219.png"/><Relationship Id="rId99" Type="http://schemas.openxmlformats.org/officeDocument/2006/relationships/image" Target="../media/image224.png"/><Relationship Id="rId101" Type="http://schemas.openxmlformats.org/officeDocument/2006/relationships/image" Target="../media/image226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9" Type="http://schemas.openxmlformats.org/officeDocument/2006/relationships/image" Target="../media/image164.png"/><Relationship Id="rId34" Type="http://schemas.openxmlformats.org/officeDocument/2006/relationships/image" Target="../media/image159.png"/><Relationship Id="rId50" Type="http://schemas.openxmlformats.org/officeDocument/2006/relationships/image" Target="../media/image175.png"/><Relationship Id="rId55" Type="http://schemas.openxmlformats.org/officeDocument/2006/relationships/image" Target="../media/image180.png"/><Relationship Id="rId76" Type="http://schemas.openxmlformats.org/officeDocument/2006/relationships/image" Target="../media/image201.png"/><Relationship Id="rId97" Type="http://schemas.openxmlformats.org/officeDocument/2006/relationships/image" Target="../media/image222.png"/><Relationship Id="rId104" Type="http://schemas.openxmlformats.org/officeDocument/2006/relationships/image" Target="../media/image229.png"/><Relationship Id="rId7" Type="http://schemas.openxmlformats.org/officeDocument/2006/relationships/image" Target="../media/image132.png"/><Relationship Id="rId71" Type="http://schemas.openxmlformats.org/officeDocument/2006/relationships/image" Target="../media/image196.png"/><Relationship Id="rId92" Type="http://schemas.openxmlformats.org/officeDocument/2006/relationships/image" Target="../media/image217.png"/><Relationship Id="rId2" Type="http://schemas.openxmlformats.org/officeDocument/2006/relationships/image" Target="../media/image127.png"/><Relationship Id="rId29" Type="http://schemas.openxmlformats.org/officeDocument/2006/relationships/image" Target="../media/image154.png"/><Relationship Id="rId24" Type="http://schemas.openxmlformats.org/officeDocument/2006/relationships/image" Target="../media/image149.png"/><Relationship Id="rId40" Type="http://schemas.openxmlformats.org/officeDocument/2006/relationships/image" Target="../media/image165.png"/><Relationship Id="rId45" Type="http://schemas.openxmlformats.org/officeDocument/2006/relationships/image" Target="../media/image170.png"/><Relationship Id="rId66" Type="http://schemas.openxmlformats.org/officeDocument/2006/relationships/image" Target="../media/image191.png"/><Relationship Id="rId87" Type="http://schemas.openxmlformats.org/officeDocument/2006/relationships/image" Target="../media/image212.png"/><Relationship Id="rId61" Type="http://schemas.openxmlformats.org/officeDocument/2006/relationships/image" Target="../media/image186.png"/><Relationship Id="rId82" Type="http://schemas.openxmlformats.org/officeDocument/2006/relationships/image" Target="../media/image207.png"/><Relationship Id="rId19" Type="http://schemas.openxmlformats.org/officeDocument/2006/relationships/image" Target="../media/image144.png"/><Relationship Id="rId14" Type="http://schemas.openxmlformats.org/officeDocument/2006/relationships/image" Target="../media/image139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56" Type="http://schemas.openxmlformats.org/officeDocument/2006/relationships/image" Target="../media/image181.png"/><Relationship Id="rId77" Type="http://schemas.openxmlformats.org/officeDocument/2006/relationships/image" Target="../media/image202.png"/><Relationship Id="rId100" Type="http://schemas.openxmlformats.org/officeDocument/2006/relationships/image" Target="../media/image225.png"/><Relationship Id="rId105" Type="http://schemas.openxmlformats.org/officeDocument/2006/relationships/image" Target="../media/image230.png"/><Relationship Id="rId8" Type="http://schemas.openxmlformats.org/officeDocument/2006/relationships/image" Target="../media/image133.png"/><Relationship Id="rId51" Type="http://schemas.openxmlformats.org/officeDocument/2006/relationships/image" Target="../media/image176.png"/><Relationship Id="rId72" Type="http://schemas.openxmlformats.org/officeDocument/2006/relationships/image" Target="../media/image197.png"/><Relationship Id="rId93" Type="http://schemas.openxmlformats.org/officeDocument/2006/relationships/image" Target="../media/image218.png"/><Relationship Id="rId98" Type="http://schemas.openxmlformats.org/officeDocument/2006/relationships/image" Target="../media/image223.png"/><Relationship Id="rId3" Type="http://schemas.openxmlformats.org/officeDocument/2006/relationships/image" Target="../media/image128.png"/><Relationship Id="rId25" Type="http://schemas.openxmlformats.org/officeDocument/2006/relationships/image" Target="../media/image150.png"/><Relationship Id="rId46" Type="http://schemas.openxmlformats.org/officeDocument/2006/relationships/image" Target="../media/image171.png"/><Relationship Id="rId67" Type="http://schemas.openxmlformats.org/officeDocument/2006/relationships/image" Target="../media/image1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6.emf"/><Relationship Id="rId4" Type="http://schemas.openxmlformats.org/officeDocument/2006/relationships/oleObject" Target="../embeddings/oleObject3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6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37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lassification/" TargetMode="External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lassification/" TargetMode="External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2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47.wmf"/><Relationship Id="rId5" Type="http://schemas.openxmlformats.org/officeDocument/2006/relationships/image" Target="../media/image244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46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lehouse.org/mlclass/07_Regularization.html" TargetMode="External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object recognition</a:t>
            </a:r>
          </a:p>
          <a:p>
            <a:r>
              <a:rPr lang="en-US" dirty="0"/>
              <a:t>A simple Object Recognition pipeline</a:t>
            </a:r>
          </a:p>
          <a:p>
            <a:r>
              <a:rPr lang="en-US" dirty="0"/>
              <a:t>Bag-of-words image representation</a:t>
            </a:r>
          </a:p>
          <a:p>
            <a:r>
              <a:rPr lang="en-US" dirty="0"/>
              <a:t>K-nearest 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511938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8771"/>
          <a:stretch>
            <a:fillRect/>
          </a:stretch>
        </p:blipFill>
        <p:spPr bwMode="auto">
          <a:xfrm>
            <a:off x="1143000" y="1714500"/>
            <a:ext cx="6858000" cy="371475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143000" y="342901"/>
            <a:ext cx="6515100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700" b="1" dirty="0"/>
              <a:t>Categorization </a:t>
            </a:r>
            <a:r>
              <a:rPr lang="en-US" sz="2700" b="1" dirty="0" err="1"/>
              <a:t>vs</a:t>
            </a:r>
            <a:r>
              <a:rPr lang="en-US" sz="2700" b="1" dirty="0"/>
              <a:t> Single instance recognition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1257696" y="1714500"/>
            <a:ext cx="6343254" cy="2263988"/>
          </a:xfrm>
          <a:prstGeom prst="ellipse">
            <a:avLst/>
          </a:prstGeom>
          <a:solidFill>
            <a:srgbClr val="FF99CC">
              <a:alpha val="34901"/>
            </a:srgbClr>
          </a:solidFill>
          <a:ln w="1016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11251" y="1200151"/>
            <a:ext cx="7118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</a:rPr>
              <a:t>Does this image contain the Chicago Macy’s building?</a:t>
            </a:r>
          </a:p>
        </p:txBody>
      </p:sp>
    </p:spTree>
    <p:extLst>
      <p:ext uri="{BB962C8B-B14F-4D97-AF65-F5344CB8AC3E}">
        <p14:creationId xmlns:p14="http://schemas.microsoft.com/office/powerpoint/2010/main" val="48584803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723900"/>
            <a:ext cx="8229600" cy="4216136"/>
          </a:xfrm>
          <a:noFill/>
        </p:spPr>
        <p:txBody>
          <a:bodyPr/>
          <a:lstStyle/>
          <a:p>
            <a:pPr>
              <a:spcBef>
                <a:spcPts val="500"/>
              </a:spcBef>
              <a:buFont typeface="Arial"/>
              <a:buChar char="•"/>
            </a:pPr>
            <a:r>
              <a:rPr lang="en-US" sz="2400" dirty="0"/>
              <a:t>Split the data into </a:t>
            </a:r>
            <a:r>
              <a:rPr lang="en-US" sz="2400" b="1" dirty="0"/>
              <a:t>training</a:t>
            </a:r>
            <a:r>
              <a:rPr lang="en-US" sz="2400" dirty="0"/>
              <a:t>, </a:t>
            </a:r>
            <a:r>
              <a:rPr lang="en-US" sz="2400" b="1" dirty="0"/>
              <a:t>validation</a:t>
            </a:r>
            <a:r>
              <a:rPr lang="en-US" sz="2400" dirty="0"/>
              <a:t>, and </a:t>
            </a:r>
            <a:r>
              <a:rPr lang="en-US" sz="2400" b="1" dirty="0"/>
              <a:t>test</a:t>
            </a:r>
            <a:r>
              <a:rPr lang="en-US" sz="2400" dirty="0"/>
              <a:t> subsets</a:t>
            </a:r>
          </a:p>
          <a:p>
            <a:pPr>
              <a:spcBef>
                <a:spcPts val="500"/>
              </a:spcBef>
              <a:buFont typeface="Arial"/>
              <a:buChar char="•"/>
            </a:pPr>
            <a:r>
              <a:rPr lang="en-US" sz="2400" dirty="0"/>
              <a:t>Use training set to </a:t>
            </a:r>
            <a:r>
              <a:rPr lang="en-US" sz="2400" b="1" dirty="0"/>
              <a:t>optimize model parameters</a:t>
            </a:r>
          </a:p>
          <a:p>
            <a:pPr>
              <a:spcBef>
                <a:spcPts val="500"/>
              </a:spcBef>
              <a:buFont typeface="Arial"/>
              <a:buChar char="•"/>
            </a:pPr>
            <a:r>
              <a:rPr lang="en-US" sz="2400" dirty="0"/>
              <a:t>Use validation test to </a:t>
            </a:r>
            <a:r>
              <a:rPr lang="en-US" sz="2400" b="1" dirty="0"/>
              <a:t>choose</a:t>
            </a:r>
            <a:r>
              <a:rPr lang="en-US" sz="2400" dirty="0"/>
              <a:t> </a:t>
            </a:r>
            <a:r>
              <a:rPr lang="en-US" sz="2400" b="1" dirty="0"/>
              <a:t>the best model</a:t>
            </a:r>
          </a:p>
          <a:p>
            <a:pPr>
              <a:spcBef>
                <a:spcPts val="500"/>
              </a:spcBef>
              <a:buFont typeface="Arial"/>
              <a:buChar char="•"/>
            </a:pPr>
            <a:r>
              <a:rPr lang="en-US" sz="2400" dirty="0"/>
              <a:t>Use test set only to </a:t>
            </a:r>
            <a:r>
              <a:rPr lang="en-US" sz="2400" b="1" dirty="0"/>
              <a:t>evaluate performance</a:t>
            </a:r>
            <a:endParaRPr lang="en-US" sz="2400" dirty="0"/>
          </a:p>
        </p:txBody>
      </p:sp>
      <p:sp>
        <p:nvSpPr>
          <p:cNvPr id="54276" name="Freeform 4"/>
          <p:cNvSpPr>
            <a:spLocks/>
          </p:cNvSpPr>
          <p:nvPr/>
        </p:nvSpPr>
        <p:spPr bwMode="auto">
          <a:xfrm>
            <a:off x="2984500" y="3365503"/>
            <a:ext cx="3111500" cy="1365250"/>
          </a:xfrm>
          <a:custGeom>
            <a:avLst/>
            <a:gdLst>
              <a:gd name="T0" fmla="*/ 0 w 2352"/>
              <a:gd name="T1" fmla="*/ 0 h 1032"/>
              <a:gd name="T2" fmla="*/ 576 w 2352"/>
              <a:gd name="T3" fmla="*/ 576 h 1032"/>
              <a:gd name="T4" fmla="*/ 1248 w 2352"/>
              <a:gd name="T5" fmla="*/ 864 h 1032"/>
              <a:gd name="T6" fmla="*/ 2016 w 2352"/>
              <a:gd name="T7" fmla="*/ 1008 h 1032"/>
              <a:gd name="T8" fmla="*/ 2352 w 2352"/>
              <a:gd name="T9" fmla="*/ 1008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2" h="1032">
                <a:moveTo>
                  <a:pt x="0" y="0"/>
                </a:moveTo>
                <a:cubicBezTo>
                  <a:pt x="184" y="216"/>
                  <a:pt x="368" y="432"/>
                  <a:pt x="576" y="576"/>
                </a:cubicBezTo>
                <a:cubicBezTo>
                  <a:pt x="784" y="720"/>
                  <a:pt x="1008" y="792"/>
                  <a:pt x="1248" y="864"/>
                </a:cubicBezTo>
                <a:cubicBezTo>
                  <a:pt x="1488" y="936"/>
                  <a:pt x="1832" y="984"/>
                  <a:pt x="2016" y="1008"/>
                </a:cubicBezTo>
                <a:cubicBezTo>
                  <a:pt x="2200" y="1032"/>
                  <a:pt x="2276" y="1020"/>
                  <a:pt x="2352" y="1008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7" name="Freeform 5"/>
          <p:cNvSpPr>
            <a:spLocks/>
          </p:cNvSpPr>
          <p:nvPr/>
        </p:nvSpPr>
        <p:spPr bwMode="auto">
          <a:xfrm>
            <a:off x="2984500" y="3365500"/>
            <a:ext cx="3111500" cy="952500"/>
          </a:xfrm>
          <a:custGeom>
            <a:avLst/>
            <a:gdLst>
              <a:gd name="T0" fmla="*/ 0 w 2352"/>
              <a:gd name="T1" fmla="*/ 0 h 1024"/>
              <a:gd name="T2" fmla="*/ 480 w 2352"/>
              <a:gd name="T3" fmla="*/ 528 h 1024"/>
              <a:gd name="T4" fmla="*/ 1104 w 2352"/>
              <a:gd name="T5" fmla="*/ 912 h 1024"/>
              <a:gd name="T6" fmla="*/ 1920 w 2352"/>
              <a:gd name="T7" fmla="*/ 960 h 1024"/>
              <a:gd name="T8" fmla="*/ 2352 w 2352"/>
              <a:gd name="T9" fmla="*/ 528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2" h="1024">
                <a:moveTo>
                  <a:pt x="0" y="0"/>
                </a:moveTo>
                <a:cubicBezTo>
                  <a:pt x="148" y="188"/>
                  <a:pt x="296" y="376"/>
                  <a:pt x="480" y="528"/>
                </a:cubicBezTo>
                <a:cubicBezTo>
                  <a:pt x="664" y="680"/>
                  <a:pt x="864" y="840"/>
                  <a:pt x="1104" y="912"/>
                </a:cubicBezTo>
                <a:cubicBezTo>
                  <a:pt x="1344" y="984"/>
                  <a:pt x="1712" y="1024"/>
                  <a:pt x="1920" y="960"/>
                </a:cubicBezTo>
                <a:cubicBezTo>
                  <a:pt x="2128" y="896"/>
                  <a:pt x="2280" y="608"/>
                  <a:pt x="2352" y="528"/>
                </a:cubicBez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8" name="Line 6"/>
          <p:cNvSpPr>
            <a:spLocks noChangeShapeType="1"/>
          </p:cNvSpPr>
          <p:nvPr/>
        </p:nvSpPr>
        <p:spPr bwMode="auto">
          <a:xfrm>
            <a:off x="2984500" y="5080000"/>
            <a:ext cx="317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3733280" y="5119688"/>
            <a:ext cx="167385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complexity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4889500" y="4699007"/>
            <a:ext cx="1277914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167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 loss</a:t>
            </a:r>
          </a:p>
        </p:txBody>
      </p:sp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5461000" y="3429007"/>
            <a:ext cx="1027845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167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 loss</a:t>
            </a:r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 flipV="1">
            <a:off x="2984500" y="24130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83" name="Text Box 11"/>
          <p:cNvSpPr txBox="1">
            <a:spLocks noChangeArrowheads="1"/>
          </p:cNvSpPr>
          <p:nvPr/>
        </p:nvSpPr>
        <p:spPr bwMode="auto">
          <a:xfrm rot="16200000">
            <a:off x="2451065" y="3587927"/>
            <a:ext cx="6126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</a:p>
        </p:txBody>
      </p:sp>
      <p:sp>
        <p:nvSpPr>
          <p:cNvPr id="54286" name="Rectangle 14"/>
          <p:cNvSpPr>
            <a:spLocks noChangeArrowheads="1"/>
          </p:cNvSpPr>
          <p:nvPr/>
        </p:nvSpPr>
        <p:spPr bwMode="auto">
          <a:xfrm>
            <a:off x="5863176" y="4013730"/>
            <a:ext cx="843501" cy="45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167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167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 loss</a:t>
            </a:r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>
            <a:off x="5207000" y="32385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90" name="Rectangle 18"/>
          <p:cNvSpPr>
            <a:spLocks noChangeArrowheads="1"/>
          </p:cNvSpPr>
          <p:nvPr/>
        </p:nvSpPr>
        <p:spPr bwMode="auto">
          <a:xfrm>
            <a:off x="4445000" y="2857507"/>
            <a:ext cx="1143262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167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Stopping point</a:t>
            </a:r>
          </a:p>
        </p:txBody>
      </p:sp>
      <p:sp>
        <p:nvSpPr>
          <p:cNvPr id="54297" name="Freeform 25"/>
          <p:cNvSpPr>
            <a:spLocks/>
          </p:cNvSpPr>
          <p:nvPr/>
        </p:nvSpPr>
        <p:spPr bwMode="auto">
          <a:xfrm>
            <a:off x="2984500" y="3365500"/>
            <a:ext cx="3048000" cy="1037167"/>
          </a:xfrm>
          <a:custGeom>
            <a:avLst/>
            <a:gdLst>
              <a:gd name="T0" fmla="*/ 0 w 2304"/>
              <a:gd name="T1" fmla="*/ 0 h 784"/>
              <a:gd name="T2" fmla="*/ 816 w 2304"/>
              <a:gd name="T3" fmla="*/ 576 h 784"/>
              <a:gd name="T4" fmla="*/ 1536 w 2304"/>
              <a:gd name="T5" fmla="*/ 768 h 784"/>
              <a:gd name="T6" fmla="*/ 2016 w 2304"/>
              <a:gd name="T7" fmla="*/ 672 h 784"/>
              <a:gd name="T8" fmla="*/ 2304 w 2304"/>
              <a:gd name="T9" fmla="*/ 288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4" h="784">
                <a:moveTo>
                  <a:pt x="0" y="0"/>
                </a:moveTo>
                <a:cubicBezTo>
                  <a:pt x="280" y="224"/>
                  <a:pt x="560" y="448"/>
                  <a:pt x="816" y="576"/>
                </a:cubicBezTo>
                <a:cubicBezTo>
                  <a:pt x="1072" y="704"/>
                  <a:pt x="1336" y="752"/>
                  <a:pt x="1536" y="768"/>
                </a:cubicBezTo>
                <a:cubicBezTo>
                  <a:pt x="1736" y="784"/>
                  <a:pt x="1888" y="752"/>
                  <a:pt x="2016" y="672"/>
                </a:cubicBezTo>
                <a:cubicBezTo>
                  <a:pt x="2144" y="592"/>
                  <a:pt x="2224" y="440"/>
                  <a:pt x="2304" y="288"/>
                </a:cubicBez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3717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543799" cy="857250"/>
          </a:xfrm>
        </p:spPr>
        <p:txBody>
          <a:bodyPr>
            <a:noAutofit/>
          </a:bodyPr>
          <a:lstStyle/>
          <a:p>
            <a:r>
              <a:rPr lang="en-US" sz="2700" dirty="0"/>
              <a:t>Last remarks about applying machine learning methods to object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machine learning algorithms to choose from</a:t>
            </a:r>
          </a:p>
          <a:p>
            <a:r>
              <a:rPr lang="en-US" dirty="0"/>
              <a:t>Know your data:</a:t>
            </a:r>
          </a:p>
          <a:p>
            <a:pPr lvl="1"/>
            <a:r>
              <a:rPr lang="en-US" dirty="0"/>
              <a:t>How much supervision do you have?</a:t>
            </a:r>
          </a:p>
          <a:p>
            <a:pPr lvl="1"/>
            <a:r>
              <a:rPr lang="en-US" dirty="0"/>
              <a:t>How many training examples can you afford?</a:t>
            </a:r>
          </a:p>
          <a:p>
            <a:pPr lvl="1"/>
            <a:r>
              <a:rPr lang="en-US" dirty="0"/>
              <a:t>How noisy?</a:t>
            </a:r>
          </a:p>
          <a:p>
            <a:r>
              <a:rPr lang="en-US" dirty="0"/>
              <a:t>Know your goal (i.e. task):</a:t>
            </a:r>
          </a:p>
          <a:p>
            <a:pPr lvl="1"/>
            <a:r>
              <a:rPr lang="en-US" dirty="0"/>
              <a:t>Affects your choices of representation</a:t>
            </a:r>
          </a:p>
          <a:p>
            <a:pPr lvl="1"/>
            <a:r>
              <a:rPr lang="en-US" dirty="0"/>
              <a:t>Affects your choices of learning algorithms</a:t>
            </a:r>
          </a:p>
          <a:p>
            <a:pPr lvl="1"/>
            <a:r>
              <a:rPr lang="en-US" dirty="0"/>
              <a:t>Affects your choices of evaluation metrics</a:t>
            </a:r>
          </a:p>
          <a:p>
            <a:r>
              <a:rPr lang="en-US" dirty="0"/>
              <a:t>Understand the math behind each machine learning algorithm under consideration!</a:t>
            </a:r>
          </a:p>
        </p:txBody>
      </p:sp>
    </p:spTree>
    <p:extLst>
      <p:ext uri="{BB962C8B-B14F-4D97-AF65-F5344CB8AC3E}">
        <p14:creationId xmlns:p14="http://schemas.microsoft.com/office/powerpoint/2010/main" val="1768304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6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Uses of </a:t>
            </a:r>
            <a:r>
              <a:rPr lang="en-US" dirty="0" err="1"/>
              <a:t>BoW</a:t>
            </a:r>
            <a:r>
              <a:rPr lang="en-US" dirty="0"/>
              <a:t> representation</a:t>
            </a:r>
            <a:endParaRPr dirty="0"/>
          </a:p>
        </p:txBody>
      </p:sp>
      <p:sp>
        <p:nvSpPr>
          <p:cNvPr id="911" name="Google Shape;911;p46"/>
          <p:cNvSpPr txBox="1">
            <a:spLocks noGrp="1"/>
          </p:cNvSpPr>
          <p:nvPr>
            <p:ph type="body" idx="1"/>
          </p:nvPr>
        </p:nvSpPr>
        <p:spPr>
          <a:xfrm>
            <a:off x="609600" y="1333502"/>
            <a:ext cx="7391400" cy="3771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dirty="0"/>
              <a:t>Treat as feature vector for standard classifier</a:t>
            </a:r>
            <a:endParaRPr dirty="0"/>
          </a:p>
          <a:p>
            <a:pPr lvl="1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 err="1"/>
              <a:t>e.g</a:t>
            </a:r>
            <a:r>
              <a:rPr lang="en-US" dirty="0"/>
              <a:t> k-nearest neighbors, support vector machine</a:t>
            </a:r>
            <a:endParaRPr dirty="0"/>
          </a:p>
          <a:p>
            <a:pPr lvl="1" indent="-89951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lvl="1" indent="-89951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dirty="0"/>
              <a:t>Cluster </a:t>
            </a:r>
            <a:r>
              <a:rPr lang="en-US" dirty="0" err="1"/>
              <a:t>BoW</a:t>
            </a:r>
            <a:r>
              <a:rPr lang="en-US" dirty="0"/>
              <a:t> vectors over image collection</a:t>
            </a:r>
            <a:endParaRPr dirty="0"/>
          </a:p>
          <a:p>
            <a:pPr lvl="1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/>
              <a:t>Discover visual themes</a:t>
            </a:r>
            <a:endParaRPr dirty="0"/>
          </a:p>
          <a:p>
            <a:pPr lvl="1" indent="-89951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912" name="Google Shape;912;p46"/>
          <p:cNvSpPr txBox="1">
            <a:spLocks noGrp="1"/>
          </p:cNvSpPr>
          <p:nvPr>
            <p:ph type="sldNum" idx="12"/>
          </p:nvPr>
        </p:nvSpPr>
        <p:spPr>
          <a:xfrm>
            <a:off x="6032500" y="5347231"/>
            <a:ext cx="836248" cy="3042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102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6086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Large-scale image matching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idx="1"/>
          </p:nvPr>
        </p:nvSpPr>
        <p:spPr>
          <a:xfrm>
            <a:off x="3689612" y="889001"/>
            <a:ext cx="4997187" cy="42161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</a:pPr>
            <a:r>
              <a:rPr lang="en-US" sz="2467" dirty="0"/>
              <a:t>Bag-of-words models have been useful in matching an image to a large database of object </a:t>
            </a:r>
            <a:r>
              <a:rPr lang="en-US" sz="2467" i="1" dirty="0"/>
              <a:t>instances</a:t>
            </a:r>
            <a:endParaRPr dirty="0"/>
          </a:p>
        </p:txBody>
      </p:sp>
      <p:sp>
        <p:nvSpPr>
          <p:cNvPr id="925" name="Google Shape;925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103</a:t>
            </a:fld>
            <a:endParaRPr/>
          </a:p>
        </p:txBody>
      </p:sp>
      <p:pic>
        <p:nvPicPr>
          <p:cNvPr id="919" name="Google Shape;91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500" y="1198564"/>
            <a:ext cx="2413000" cy="199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2387" y="1002773"/>
            <a:ext cx="2682875" cy="227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741" y="1001448"/>
            <a:ext cx="2751667" cy="4069292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47"/>
          <p:cNvSpPr/>
          <p:nvPr/>
        </p:nvSpPr>
        <p:spPr>
          <a:xfrm>
            <a:off x="889002" y="2831045"/>
            <a:ext cx="2764896" cy="5900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11,400 images of game covers</a:t>
            </a: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(Caltech games dataset)</a:t>
            </a:r>
            <a:endParaRPr/>
          </a:p>
        </p:txBody>
      </p:sp>
      <p:pic>
        <p:nvPicPr>
          <p:cNvPr id="923" name="Google Shape;92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1219" y="2730500"/>
            <a:ext cx="2612760" cy="1960563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47"/>
          <p:cNvSpPr txBox="1"/>
          <p:nvPr/>
        </p:nvSpPr>
        <p:spPr>
          <a:xfrm>
            <a:off x="4282282" y="4709583"/>
            <a:ext cx="3370792" cy="306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find this image in the database?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773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/>
              <a:t>Large-scale image search</a:t>
            </a:r>
            <a:endParaRPr/>
          </a:p>
        </p:txBody>
      </p:sp>
      <p:sp>
        <p:nvSpPr>
          <p:cNvPr id="931" name="Google Shape;931;p48"/>
          <p:cNvSpPr txBox="1">
            <a:spLocks noGrp="1"/>
          </p:cNvSpPr>
          <p:nvPr>
            <p:ph idx="1"/>
          </p:nvPr>
        </p:nvSpPr>
        <p:spPr>
          <a:xfrm>
            <a:off x="3886200" y="889001"/>
            <a:ext cx="4800600" cy="42161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Build the database:</a:t>
            </a:r>
            <a:endParaRPr dirty="0"/>
          </a:p>
          <a:p>
            <a:pPr lvl="1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/>
              <a:t>Extract features from the database images</a:t>
            </a:r>
            <a:endParaRPr dirty="0"/>
          </a:p>
          <a:p>
            <a:pPr lvl="1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/>
              <a:t>Learn a vocabulary using k-means (typical k: 100,000)</a:t>
            </a:r>
            <a:endParaRPr dirty="0"/>
          </a:p>
          <a:p>
            <a:pPr lvl="1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/>
              <a:t>Compute </a:t>
            </a:r>
            <a:r>
              <a:rPr lang="en-US" i="1" dirty="0"/>
              <a:t>weights</a:t>
            </a:r>
            <a:r>
              <a:rPr lang="en-US" dirty="0"/>
              <a:t> for each word</a:t>
            </a:r>
            <a:endParaRPr dirty="0"/>
          </a:p>
          <a:p>
            <a:pPr lvl="1">
              <a:spcBef>
                <a:spcPts val="467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/>
              <a:t>Create an inverted file mapping words to images</a:t>
            </a:r>
            <a:endParaRPr dirty="0"/>
          </a:p>
        </p:txBody>
      </p:sp>
      <p:sp>
        <p:nvSpPr>
          <p:cNvPr id="933" name="Google Shape;933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104</a:t>
            </a:fld>
            <a:endParaRPr dirty="0"/>
          </a:p>
        </p:txBody>
      </p:sp>
      <p:pic>
        <p:nvPicPr>
          <p:cNvPr id="932" name="Google Shape;93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1" y="762001"/>
            <a:ext cx="3310468" cy="4388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7140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Bags of words: pros and cons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333">
                <a:latin typeface="Arial" charset="0"/>
              </a:rPr>
              <a:t>+  flexible to geometry / deformations / viewpoint</a:t>
            </a:r>
          </a:p>
          <a:p>
            <a:pPr eaLnBrk="1" hangingPunct="1">
              <a:buFontTx/>
              <a:buNone/>
            </a:pPr>
            <a:r>
              <a:rPr lang="en-US" sz="2333">
                <a:latin typeface="Arial" charset="0"/>
              </a:rPr>
              <a:t>+  compact summary of image content</a:t>
            </a:r>
          </a:p>
          <a:p>
            <a:pPr eaLnBrk="1" hangingPunct="1">
              <a:buFontTx/>
              <a:buNone/>
            </a:pPr>
            <a:r>
              <a:rPr lang="en-US" sz="2333">
                <a:latin typeface="Arial" charset="0"/>
              </a:rPr>
              <a:t>+  provides vector representation for sets</a:t>
            </a:r>
          </a:p>
          <a:p>
            <a:pPr eaLnBrk="1" hangingPunct="1">
              <a:buFontTx/>
              <a:buNone/>
            </a:pPr>
            <a:r>
              <a:rPr lang="en-US" sz="2333">
                <a:latin typeface="Arial" charset="0"/>
              </a:rPr>
              <a:t>+  very good results in practice</a:t>
            </a:r>
          </a:p>
          <a:p>
            <a:pPr eaLnBrk="1" hangingPunct="1">
              <a:buFontTx/>
              <a:buNone/>
            </a:pPr>
            <a:endParaRPr lang="en-US" sz="2333">
              <a:latin typeface="Arial" charset="0"/>
            </a:endParaRPr>
          </a:p>
          <a:p>
            <a:pPr eaLnBrk="1" hangingPunct="1">
              <a:buFontTx/>
              <a:buChar char="-"/>
            </a:pPr>
            <a:r>
              <a:rPr lang="en-US" sz="2333">
                <a:latin typeface="Arial" charset="0"/>
              </a:rPr>
              <a:t>basic model ignores geometry – must verify afterwards, or encode via features</a:t>
            </a:r>
          </a:p>
          <a:p>
            <a:pPr eaLnBrk="1" hangingPunct="1">
              <a:buFontTx/>
              <a:buChar char="-"/>
            </a:pPr>
            <a:r>
              <a:rPr lang="en-US" sz="2333">
                <a:latin typeface="Arial" charset="0"/>
              </a:rPr>
              <a:t>background and foreground mixed when bag covers whole image</a:t>
            </a:r>
          </a:p>
          <a:p>
            <a:pPr eaLnBrk="1" hangingPunct="1">
              <a:buFontTx/>
              <a:buChar char="-"/>
            </a:pPr>
            <a:r>
              <a:rPr lang="en-US" sz="2333">
                <a:latin typeface="Arial" charset="0"/>
              </a:rPr>
              <a:t>optimal vocabulary formation remains unclear</a:t>
            </a:r>
          </a:p>
          <a:p>
            <a:pPr eaLnBrk="1" hangingPunct="1">
              <a:buFontTx/>
              <a:buNone/>
            </a:pPr>
            <a:endParaRPr lang="en-US" sz="2333">
              <a:latin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36C6A88-2F4A-0E4F-B6F7-B33625D007AD}" type="slidenum">
              <a:rPr lang="en-US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347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9"/>
          <p:cNvSpPr txBox="1">
            <a:spLocks noGrp="1"/>
          </p:cNvSpPr>
          <p:nvPr>
            <p:ph type="title"/>
          </p:nvPr>
        </p:nvSpPr>
        <p:spPr>
          <a:xfrm>
            <a:off x="1143000" y="190500"/>
            <a:ext cx="6858000" cy="469636"/>
          </a:xfrm>
          <a:prstGeom prst="rect">
            <a:avLst/>
          </a:prstGeom>
          <a:solidFill>
            <a:schemeClr val="lt1">
              <a:alpha val="75686"/>
            </a:schemeClr>
          </a:solidFill>
          <a:ln>
            <a:noFill/>
          </a:ln>
        </p:spPr>
        <p:txBody>
          <a:bodyPr spcFirstLastPara="1" vert="horz" wrap="square" lIns="76188" tIns="38083" rIns="76188" bIns="3808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850000"/>
              </a:buClr>
              <a:buSzPts val="3600"/>
            </a:pPr>
            <a:r>
              <a:rPr lang="en-US">
                <a:solidFill>
                  <a:srgbClr val="850000"/>
                </a:solidFill>
              </a:rPr>
              <a:t>What about spatial info?</a:t>
            </a:r>
            <a:endParaRPr/>
          </a:p>
        </p:txBody>
      </p:sp>
      <p:grpSp>
        <p:nvGrpSpPr>
          <p:cNvPr id="1035" name="Google Shape;1035;p59"/>
          <p:cNvGrpSpPr/>
          <p:nvPr/>
        </p:nvGrpSpPr>
        <p:grpSpPr>
          <a:xfrm>
            <a:off x="7371292" y="0"/>
            <a:ext cx="1010708" cy="1333500"/>
            <a:chOff x="2928" y="528"/>
            <a:chExt cx="1447" cy="2016"/>
          </a:xfrm>
        </p:grpSpPr>
        <p:pic>
          <p:nvPicPr>
            <p:cNvPr id="1036" name="Google Shape;1036;p59" descr="lunch-bagtran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28" y="528"/>
              <a:ext cx="1447" cy="2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7" name="Google Shape;1037;p59" descr="ermine"/>
            <p:cNvPicPr preferRelativeResize="0"/>
            <p:nvPr/>
          </p:nvPicPr>
          <p:blipFill rotWithShape="1">
            <a:blip r:embed="rId4">
              <a:alphaModFix/>
            </a:blip>
            <a:srcRect l="49399" t="22293" r="38898" b="71706"/>
            <a:stretch/>
          </p:blipFill>
          <p:spPr>
            <a:xfrm>
              <a:off x="3696" y="1940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8" name="Google Shape;1038;p59" descr="ermine"/>
            <p:cNvPicPr preferRelativeResize="0"/>
            <p:nvPr/>
          </p:nvPicPr>
          <p:blipFill rotWithShape="1">
            <a:blip r:embed="rId5">
              <a:alphaModFix/>
            </a:blip>
            <a:srcRect l="57590" t="4288" r="29534" b="88853"/>
            <a:stretch/>
          </p:blipFill>
          <p:spPr>
            <a:xfrm>
              <a:off x="3312" y="960"/>
              <a:ext cx="265" cy="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9" name="Google Shape;1039;p59" descr="ermine"/>
            <p:cNvPicPr preferRelativeResize="0"/>
            <p:nvPr/>
          </p:nvPicPr>
          <p:blipFill rotWithShape="1">
            <a:blip r:embed="rId5">
              <a:alphaModFix/>
            </a:blip>
            <a:srcRect l="43547" t="38583" r="43578" b="54558"/>
            <a:stretch/>
          </p:blipFill>
          <p:spPr>
            <a:xfrm>
              <a:off x="3360" y="1724"/>
              <a:ext cx="265" cy="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59" descr="ermine"/>
            <p:cNvPicPr preferRelativeResize="0"/>
            <p:nvPr/>
          </p:nvPicPr>
          <p:blipFill rotWithShape="1">
            <a:blip r:embed="rId6">
              <a:alphaModFix/>
            </a:blip>
            <a:srcRect l="38866" t="15433" r="51772" b="79422"/>
            <a:stretch/>
          </p:blipFill>
          <p:spPr>
            <a:xfrm>
              <a:off x="3984" y="2156"/>
              <a:ext cx="192" cy="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59" descr="ermine"/>
            <p:cNvPicPr preferRelativeResize="0"/>
            <p:nvPr/>
          </p:nvPicPr>
          <p:blipFill rotWithShape="1">
            <a:blip r:embed="rId4">
              <a:alphaModFix/>
            </a:blip>
            <a:srcRect l="58762" t="14577" r="31876" b="79422"/>
            <a:stretch/>
          </p:blipFill>
          <p:spPr>
            <a:xfrm>
              <a:off x="3648" y="1004"/>
              <a:ext cx="192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59" descr="ermine"/>
            <p:cNvPicPr preferRelativeResize="0"/>
            <p:nvPr/>
          </p:nvPicPr>
          <p:blipFill rotWithShape="1">
            <a:blip r:embed="rId4">
              <a:alphaModFix/>
            </a:blip>
            <a:srcRect l="56421" t="32582" r="31876" b="62274"/>
            <a:stretch/>
          </p:blipFill>
          <p:spPr>
            <a:xfrm>
              <a:off x="3408" y="2156"/>
              <a:ext cx="240" cy="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59" descr="ermine"/>
            <p:cNvPicPr preferRelativeResize="0"/>
            <p:nvPr/>
          </p:nvPicPr>
          <p:blipFill rotWithShape="1">
            <a:blip r:embed="rId6">
              <a:alphaModFix/>
            </a:blip>
            <a:srcRect l="58762" t="27437" r="31876" b="67418"/>
            <a:stretch/>
          </p:blipFill>
          <p:spPr>
            <a:xfrm>
              <a:off x="3888" y="1244"/>
              <a:ext cx="192" cy="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59" descr="ermine"/>
            <p:cNvPicPr preferRelativeResize="0"/>
            <p:nvPr/>
          </p:nvPicPr>
          <p:blipFill rotWithShape="1">
            <a:blip r:embed="rId4">
              <a:alphaModFix/>
            </a:blip>
            <a:srcRect l="59932" t="23151" r="31876" b="71706"/>
            <a:stretch/>
          </p:blipFill>
          <p:spPr>
            <a:xfrm>
              <a:off x="3744" y="1532"/>
              <a:ext cx="168" cy="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59" descr="ermine"/>
            <p:cNvPicPr preferRelativeResize="0"/>
            <p:nvPr/>
          </p:nvPicPr>
          <p:blipFill rotWithShape="1">
            <a:blip r:embed="rId7">
              <a:alphaModFix/>
            </a:blip>
            <a:srcRect l="47058" t="24008" r="45920" b="63130"/>
            <a:stretch/>
          </p:blipFill>
          <p:spPr>
            <a:xfrm>
              <a:off x="3504" y="1244"/>
              <a:ext cx="144" cy="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59" descr="ermine"/>
            <p:cNvPicPr preferRelativeResize="0"/>
            <p:nvPr/>
          </p:nvPicPr>
          <p:blipFill rotWithShape="1">
            <a:blip r:embed="rId4">
              <a:alphaModFix/>
            </a:blip>
            <a:srcRect l="50569" t="17148" r="37726" b="76851"/>
            <a:stretch/>
          </p:blipFill>
          <p:spPr>
            <a:xfrm>
              <a:off x="3936" y="1724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7" name="Google Shape;1047;p59" descr="DaVinci_face_onl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33503" y="1968500"/>
            <a:ext cx="2115344" cy="262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59" descr="lunch-bagtra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1587500"/>
            <a:ext cx="2461948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59" descr="ermine"/>
          <p:cNvPicPr preferRelativeResize="0"/>
          <p:nvPr/>
        </p:nvPicPr>
        <p:blipFill rotWithShape="1">
          <a:blip r:embed="rId9">
            <a:alphaModFix/>
          </a:blip>
          <a:srcRect l="49399" t="22293" r="38898" b="71706"/>
          <a:stretch/>
        </p:blipFill>
        <p:spPr>
          <a:xfrm>
            <a:off x="7326312" y="3821907"/>
            <a:ext cx="519907" cy="36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59" descr="ermine"/>
          <p:cNvPicPr preferRelativeResize="0"/>
          <p:nvPr/>
        </p:nvPicPr>
        <p:blipFill rotWithShape="1">
          <a:blip r:embed="rId9">
            <a:alphaModFix/>
          </a:blip>
          <a:srcRect l="57590" t="4288" r="29534" b="88853"/>
          <a:stretch/>
        </p:blipFill>
        <p:spPr>
          <a:xfrm>
            <a:off x="6962514" y="2263512"/>
            <a:ext cx="466989" cy="33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59" descr="ermine"/>
          <p:cNvPicPr preferRelativeResize="0"/>
          <p:nvPr/>
        </p:nvPicPr>
        <p:blipFill rotWithShape="1">
          <a:blip r:embed="rId9">
            <a:alphaModFix/>
          </a:blip>
          <a:srcRect l="43547" t="38583" r="43578" b="54558"/>
          <a:stretch/>
        </p:blipFill>
        <p:spPr>
          <a:xfrm>
            <a:off x="6027208" y="3873500"/>
            <a:ext cx="466990" cy="33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9" descr="ermine"/>
          <p:cNvPicPr preferRelativeResize="0"/>
          <p:nvPr/>
        </p:nvPicPr>
        <p:blipFill rotWithShape="1">
          <a:blip r:embed="rId9">
            <a:alphaModFix/>
          </a:blip>
          <a:srcRect l="38866" t="15433" r="51772" b="79422"/>
          <a:stretch/>
        </p:blipFill>
        <p:spPr>
          <a:xfrm>
            <a:off x="7170211" y="3197490"/>
            <a:ext cx="415396" cy="31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59" descr="ermine"/>
          <p:cNvPicPr preferRelativeResize="0"/>
          <p:nvPr/>
        </p:nvPicPr>
        <p:blipFill rotWithShape="1">
          <a:blip r:embed="rId9">
            <a:alphaModFix/>
          </a:blip>
          <a:srcRect l="58762" t="14577" r="31876" b="79422"/>
          <a:stretch/>
        </p:blipFill>
        <p:spPr>
          <a:xfrm>
            <a:off x="6547117" y="3250407"/>
            <a:ext cx="415396" cy="36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59" descr="ermine"/>
          <p:cNvPicPr preferRelativeResize="0"/>
          <p:nvPr/>
        </p:nvPicPr>
        <p:blipFill rotWithShape="1">
          <a:blip r:embed="rId9">
            <a:alphaModFix/>
          </a:blip>
          <a:srcRect l="56421" t="32582" r="31876" b="62274"/>
          <a:stretch/>
        </p:blipFill>
        <p:spPr>
          <a:xfrm>
            <a:off x="7118615" y="4393408"/>
            <a:ext cx="518583" cy="310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59" descr="ermine"/>
          <p:cNvPicPr preferRelativeResize="0"/>
          <p:nvPr/>
        </p:nvPicPr>
        <p:blipFill rotWithShape="1">
          <a:blip r:embed="rId9">
            <a:alphaModFix/>
          </a:blip>
          <a:srcRect l="58762" t="27437" r="31876" b="67418"/>
          <a:stretch/>
        </p:blipFill>
        <p:spPr>
          <a:xfrm>
            <a:off x="7273399" y="2730500"/>
            <a:ext cx="416719" cy="31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59" descr="ermine"/>
          <p:cNvPicPr preferRelativeResize="0"/>
          <p:nvPr/>
        </p:nvPicPr>
        <p:blipFill rotWithShape="1">
          <a:blip r:embed="rId9">
            <a:alphaModFix/>
          </a:blip>
          <a:srcRect l="59932" t="23151" r="31876" b="71706"/>
          <a:stretch/>
        </p:blipFill>
        <p:spPr>
          <a:xfrm>
            <a:off x="6754814" y="3768990"/>
            <a:ext cx="363803" cy="31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59" descr="ermine"/>
          <p:cNvPicPr preferRelativeResize="0"/>
          <p:nvPr/>
        </p:nvPicPr>
        <p:blipFill rotWithShape="1">
          <a:blip r:embed="rId9">
            <a:alphaModFix/>
          </a:blip>
          <a:srcRect l="47058" t="24008" r="45920" b="63130"/>
          <a:stretch/>
        </p:blipFill>
        <p:spPr>
          <a:xfrm>
            <a:off x="6494199" y="2315104"/>
            <a:ext cx="312208" cy="77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59" descr="ermine"/>
          <p:cNvPicPr preferRelativeResize="0"/>
          <p:nvPr/>
        </p:nvPicPr>
        <p:blipFill rotWithShape="1">
          <a:blip r:embed="rId9">
            <a:alphaModFix/>
          </a:blip>
          <a:srcRect l="50569" t="17148" r="37726" b="76851"/>
          <a:stretch/>
        </p:blipFill>
        <p:spPr>
          <a:xfrm>
            <a:off x="6338097" y="4340490"/>
            <a:ext cx="519906" cy="363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59"/>
          <p:cNvCxnSpPr/>
          <p:nvPr/>
        </p:nvCxnSpPr>
        <p:spPr>
          <a:xfrm rot="10800000">
            <a:off x="3492500" y="3238500"/>
            <a:ext cx="2095500" cy="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0" name="Google Shape;1060;p59"/>
          <p:cNvSpPr txBox="1"/>
          <p:nvPr/>
        </p:nvSpPr>
        <p:spPr>
          <a:xfrm>
            <a:off x="3683004" y="1551784"/>
            <a:ext cx="1781969" cy="327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998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1061" name="Google Shape;1061;p59"/>
          <p:cNvSpPr txBox="1">
            <a:spLocks noGrp="1"/>
          </p:cNvSpPr>
          <p:nvPr>
            <p:ph type="sldNum" idx="12"/>
          </p:nvPr>
        </p:nvSpPr>
        <p:spPr>
          <a:xfrm>
            <a:off x="6032500" y="5347231"/>
            <a:ext cx="836248" cy="3042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106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76105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Pyramids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useful for representing images. </a:t>
            </a:r>
          </a:p>
          <a:p>
            <a:r>
              <a:rPr lang="en-US" dirty="0"/>
              <a:t>Pyramid is built by using multiple copies of image. </a:t>
            </a:r>
          </a:p>
          <a:p>
            <a:r>
              <a:rPr lang="en-US" dirty="0"/>
              <a:t>Each level in the pyramid is 1/4 of the size of previous level. </a:t>
            </a:r>
          </a:p>
          <a:p>
            <a:r>
              <a:rPr lang="en-US" dirty="0"/>
              <a:t>The lowest level is of the highest resolution. </a:t>
            </a:r>
          </a:p>
          <a:p>
            <a:r>
              <a:rPr lang="en-US" dirty="0"/>
              <a:t>The highest level is of the lowest resolution.</a:t>
            </a:r>
          </a:p>
        </p:txBody>
      </p:sp>
    </p:spTree>
    <p:extLst>
      <p:ext uri="{BB962C8B-B14F-4D97-AF65-F5344CB8AC3E}">
        <p14:creationId xmlns:p14="http://schemas.microsoft.com/office/powerpoint/2010/main" val="429080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206500" y="3597130"/>
            <a:ext cx="6794500" cy="1646916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40" eaLnBrk="0" hangingPunct="0"/>
            <a:endParaRPr lang="en-US" sz="2000">
              <a:solidFill>
                <a:srgbClr val="292934"/>
              </a:solidFill>
              <a:latin typeface="Arial" charset="0"/>
              <a:cs typeface="Arial" charset="0"/>
            </a:endParaRPr>
          </a:p>
        </p:txBody>
      </p:sp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Spatial pyramids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4" descr="texton_ind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3511" y="3635375"/>
            <a:ext cx="1664229" cy="134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burma_bagan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00687" y="1333500"/>
            <a:ext cx="2595563" cy="189574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6392" name="AutoShape 8"/>
          <p:cNvSpPr>
            <a:spLocks noChangeArrowheads="1"/>
          </p:cNvSpPr>
          <p:nvPr/>
        </p:nvSpPr>
        <p:spPr bwMode="auto">
          <a:xfrm rot="2426846">
            <a:off x="2976564" y="3276868"/>
            <a:ext cx="287073" cy="257969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761940"/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1865313" y="4990049"/>
            <a:ext cx="619080" cy="27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40">
              <a:spcBef>
                <a:spcPct val="50000"/>
              </a:spcBef>
            </a:pPr>
            <a:r>
              <a:rPr lang="en-US" sz="1167">
                <a:solidFill>
                  <a:srgbClr val="FFFFFF"/>
                </a:solidFill>
              </a:rPr>
              <a:t>level 0</a:t>
            </a:r>
          </a:p>
        </p:txBody>
      </p:sp>
      <p:sp>
        <p:nvSpPr>
          <p:cNvPr id="16395" name="Text Box 18"/>
          <p:cNvSpPr txBox="1">
            <a:spLocks noChangeArrowheads="1"/>
          </p:cNvSpPr>
          <p:nvPr/>
        </p:nvSpPr>
        <p:spPr bwMode="auto">
          <a:xfrm>
            <a:off x="3141217" y="5397506"/>
            <a:ext cx="2906565" cy="27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1940"/>
            <a:r>
              <a:rPr lang="en-US" sz="1167" dirty="0" err="1">
                <a:solidFill>
                  <a:srgbClr val="292934"/>
                </a:solidFill>
              </a:rPr>
              <a:t>Lazebnik</a:t>
            </a:r>
            <a:r>
              <a:rPr lang="en-US" sz="1167" dirty="0">
                <a:solidFill>
                  <a:srgbClr val="292934"/>
                </a:solidFill>
              </a:rPr>
              <a:t>, </a:t>
            </a:r>
            <a:r>
              <a:rPr lang="en-US" sz="1167" dirty="0" err="1">
                <a:solidFill>
                  <a:srgbClr val="292934"/>
                </a:solidFill>
              </a:rPr>
              <a:t>Schmid</a:t>
            </a:r>
            <a:r>
              <a:rPr lang="en-US" sz="1167" dirty="0">
                <a:solidFill>
                  <a:srgbClr val="292934"/>
                </a:solidFill>
              </a:rPr>
              <a:t> &amp; Ponce (CVPR 2006)</a:t>
            </a:r>
          </a:p>
        </p:txBody>
      </p:sp>
    </p:spTree>
    <p:extLst>
      <p:ext uri="{BB962C8B-B14F-4D97-AF65-F5344CB8AC3E}">
        <p14:creationId xmlns:p14="http://schemas.microsoft.com/office/powerpoint/2010/main" val="7538620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206500" y="3597130"/>
            <a:ext cx="6794500" cy="1646916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40" eaLnBrk="0" hangingPunct="0"/>
            <a:endParaRPr lang="en-US" sz="2000">
              <a:solidFill>
                <a:srgbClr val="292934"/>
              </a:solidFill>
              <a:latin typeface="Arial" charset="0"/>
              <a:cs typeface="Arial" charset="0"/>
            </a:endParaRPr>
          </a:p>
        </p:txBody>
      </p:sp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Spatial pyramids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4" descr="texton_ind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3511" y="3635375"/>
            <a:ext cx="1664229" cy="134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burma_bagan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00687" y="1333500"/>
            <a:ext cx="2595563" cy="189574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4598458" y="1333500"/>
            <a:ext cx="0" cy="1895740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defTabSz="761940"/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>
            <a:off x="3300687" y="2276740"/>
            <a:ext cx="2595563" cy="0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defTabSz="761940"/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 rot="2426846">
            <a:off x="2976564" y="3276868"/>
            <a:ext cx="287073" cy="257969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761940"/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1865313" y="4990049"/>
            <a:ext cx="619080" cy="27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40">
              <a:spcBef>
                <a:spcPct val="50000"/>
              </a:spcBef>
            </a:pPr>
            <a:r>
              <a:rPr lang="en-US" sz="1167">
                <a:solidFill>
                  <a:srgbClr val="FFFFFF"/>
                </a:solidFill>
              </a:rPr>
              <a:t>level 0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751800" y="3305975"/>
            <a:ext cx="1681428" cy="1953948"/>
            <a:chOff x="2068" y="2499"/>
            <a:chExt cx="1271" cy="1477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2068" y="2750"/>
              <a:ext cx="1271" cy="1014"/>
              <a:chOff x="1968" y="2812"/>
              <a:chExt cx="1680" cy="1316"/>
            </a:xfrm>
          </p:grpSpPr>
          <p:pic>
            <p:nvPicPr>
              <p:cNvPr id="16399" name="Picture 12" descr="texton_ind_1_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68" y="3485"/>
                <a:ext cx="816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00" name="Picture 13" descr="texton_ind_1_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968" y="2812"/>
                <a:ext cx="816" cy="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01" name="Picture 14" descr="texton_ind_1_3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2" y="2812"/>
                <a:ext cx="816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02" name="Picture 15" descr="texton_ind_1_4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832" y="3485"/>
                <a:ext cx="816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397" name="AutoShape 16"/>
            <p:cNvSpPr>
              <a:spLocks noChangeArrowheads="1"/>
            </p:cNvSpPr>
            <p:nvPr/>
          </p:nvSpPr>
          <p:spPr bwMode="auto">
            <a:xfrm>
              <a:off x="2589" y="2499"/>
              <a:ext cx="217" cy="194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1940"/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98" name="Text Box 17"/>
            <p:cNvSpPr txBox="1">
              <a:spLocks noChangeArrowheads="1"/>
            </p:cNvSpPr>
            <p:nvPr/>
          </p:nvSpPr>
          <p:spPr bwMode="auto">
            <a:xfrm>
              <a:off x="2482" y="3770"/>
              <a:ext cx="468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1940">
                <a:spcBef>
                  <a:spcPct val="50000"/>
                </a:spcBef>
              </a:pPr>
              <a:r>
                <a:rPr lang="en-US" sz="1167">
                  <a:solidFill>
                    <a:srgbClr val="FFFFFF"/>
                  </a:solidFill>
                </a:rPr>
                <a:t>level 1</a:t>
              </a:r>
            </a:p>
          </p:txBody>
        </p:sp>
      </p:grpSp>
      <p:sp>
        <p:nvSpPr>
          <p:cNvPr id="16395" name="Text Box 18"/>
          <p:cNvSpPr txBox="1">
            <a:spLocks noChangeArrowheads="1"/>
          </p:cNvSpPr>
          <p:nvPr/>
        </p:nvSpPr>
        <p:spPr bwMode="auto">
          <a:xfrm>
            <a:off x="3141217" y="5397506"/>
            <a:ext cx="2906565" cy="27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1940"/>
            <a:r>
              <a:rPr lang="en-US" sz="1167" dirty="0" err="1">
                <a:solidFill>
                  <a:srgbClr val="292934"/>
                </a:solidFill>
              </a:rPr>
              <a:t>Lazebnik</a:t>
            </a:r>
            <a:r>
              <a:rPr lang="en-US" sz="1167" dirty="0">
                <a:solidFill>
                  <a:srgbClr val="292934"/>
                </a:solidFill>
              </a:rPr>
              <a:t>, </a:t>
            </a:r>
            <a:r>
              <a:rPr lang="en-US" sz="1167" dirty="0" err="1">
                <a:solidFill>
                  <a:srgbClr val="292934"/>
                </a:solidFill>
              </a:rPr>
              <a:t>Schmid</a:t>
            </a:r>
            <a:r>
              <a:rPr lang="en-US" sz="1167" dirty="0">
                <a:solidFill>
                  <a:srgbClr val="292934"/>
                </a:solidFill>
              </a:rPr>
              <a:t> &amp; Ponce (CVPR 2006)</a:t>
            </a:r>
          </a:p>
        </p:txBody>
      </p:sp>
    </p:spTree>
    <p:extLst>
      <p:ext uri="{BB962C8B-B14F-4D97-AF65-F5344CB8AC3E}">
        <p14:creationId xmlns:p14="http://schemas.microsoft.com/office/powerpoint/2010/main" val="17978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3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1143000" y="1314450"/>
            <a:ext cx="6858000" cy="41148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143000" y="400050"/>
            <a:ext cx="6400800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700" b="1" dirty="0"/>
              <a:t>Activity or Event recognition</a:t>
            </a:r>
          </a:p>
          <a:p>
            <a:r>
              <a:rPr lang="en-US" sz="2100" dirty="0"/>
              <a:t>What are these people doing?</a:t>
            </a:r>
            <a:endParaRPr lang="en-US" sz="2400" dirty="0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971550" y="4000500"/>
            <a:ext cx="6343254" cy="1120988"/>
          </a:xfrm>
          <a:prstGeom prst="ellipse">
            <a:avLst/>
          </a:prstGeom>
          <a:solidFill>
            <a:srgbClr val="FF99CC">
              <a:alpha val="34901"/>
            </a:srgbClr>
          </a:solidFill>
          <a:ln w="1016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947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1206500" y="3597130"/>
            <a:ext cx="6794500" cy="1646916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40" eaLnBrk="0" hangingPunct="0"/>
            <a:endParaRPr lang="en-US" sz="2000">
              <a:solidFill>
                <a:srgbClr val="292934"/>
              </a:solidFill>
              <a:latin typeface="Arial" charset="0"/>
              <a:cs typeface="Arial" charset="0"/>
            </a:endParaRPr>
          </a:p>
        </p:txBody>
      </p:sp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Spatial pyramids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3" descr="texton_ind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3511" y="3635375"/>
            <a:ext cx="1664229" cy="134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751800" y="3638024"/>
            <a:ext cx="1681428" cy="1341438"/>
            <a:chOff x="1968" y="2812"/>
            <a:chExt cx="1680" cy="1316"/>
          </a:xfrm>
        </p:grpSpPr>
        <p:pic>
          <p:nvPicPr>
            <p:cNvPr id="17447" name="Picture 5" descr="texton_ind_1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" y="3485"/>
              <a:ext cx="816" cy="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48" name="Picture 6" descr="texton_ind_1_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" y="2812"/>
              <a:ext cx="816" cy="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49" name="Picture 7" descr="texton_ind_1_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32" y="2812"/>
              <a:ext cx="816" cy="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50" name="Picture 8" descr="texton_ind_1_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2" y="3485"/>
              <a:ext cx="816" cy="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413" name="AutoShape 9"/>
          <p:cNvSpPr>
            <a:spLocks noChangeArrowheads="1"/>
          </p:cNvSpPr>
          <p:nvPr/>
        </p:nvSpPr>
        <p:spPr bwMode="auto">
          <a:xfrm>
            <a:off x="4441037" y="3305977"/>
            <a:ext cx="287073" cy="256646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761940"/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4" name="Picture 10" descr="burma_bagan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00687" y="1333500"/>
            <a:ext cx="2595563" cy="189574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302004" y="1333500"/>
            <a:ext cx="2595563" cy="1895740"/>
            <a:chOff x="1488" y="480"/>
            <a:chExt cx="2784" cy="1929"/>
          </a:xfrm>
        </p:grpSpPr>
        <p:sp>
          <p:nvSpPr>
            <p:cNvPr id="17441" name="Line 12"/>
            <p:cNvSpPr>
              <a:spLocks noChangeShapeType="1"/>
            </p:cNvSpPr>
            <p:nvPr/>
          </p:nvSpPr>
          <p:spPr bwMode="auto">
            <a:xfrm>
              <a:off x="2880" y="480"/>
              <a:ext cx="0" cy="1929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defTabSz="761940"/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42" name="Line 13"/>
            <p:cNvSpPr>
              <a:spLocks noChangeShapeType="1"/>
            </p:cNvSpPr>
            <p:nvPr/>
          </p:nvSpPr>
          <p:spPr bwMode="auto">
            <a:xfrm>
              <a:off x="1488" y="1440"/>
              <a:ext cx="2784" cy="0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defTabSz="761940"/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43" name="Line 14"/>
            <p:cNvSpPr>
              <a:spLocks noChangeShapeType="1"/>
            </p:cNvSpPr>
            <p:nvPr/>
          </p:nvSpPr>
          <p:spPr bwMode="auto">
            <a:xfrm>
              <a:off x="1488" y="960"/>
              <a:ext cx="2784" cy="0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defTabSz="761940"/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44" name="Line 15"/>
            <p:cNvSpPr>
              <a:spLocks noChangeShapeType="1"/>
            </p:cNvSpPr>
            <p:nvPr/>
          </p:nvSpPr>
          <p:spPr bwMode="auto">
            <a:xfrm>
              <a:off x="1488" y="1920"/>
              <a:ext cx="2784" cy="0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defTabSz="761940"/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45" name="Line 16"/>
            <p:cNvSpPr>
              <a:spLocks noChangeShapeType="1"/>
            </p:cNvSpPr>
            <p:nvPr/>
          </p:nvSpPr>
          <p:spPr bwMode="auto">
            <a:xfrm>
              <a:off x="2176" y="480"/>
              <a:ext cx="0" cy="1929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defTabSz="761940"/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46" name="Line 17"/>
            <p:cNvSpPr>
              <a:spLocks noChangeShapeType="1"/>
            </p:cNvSpPr>
            <p:nvPr/>
          </p:nvSpPr>
          <p:spPr bwMode="auto">
            <a:xfrm>
              <a:off x="3570" y="480"/>
              <a:ext cx="0" cy="1929"/>
            </a:xfrm>
            <a:prstGeom prst="line">
              <a:avLst/>
            </a:prstGeom>
            <a:noFill/>
            <a:ln w="317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defTabSz="761940"/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416" name="AutoShape 18"/>
          <p:cNvSpPr>
            <a:spLocks noChangeArrowheads="1"/>
          </p:cNvSpPr>
          <p:nvPr/>
        </p:nvSpPr>
        <p:spPr bwMode="auto">
          <a:xfrm rot="2426846">
            <a:off x="2976564" y="3276868"/>
            <a:ext cx="287073" cy="257969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761940"/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7" name="Text Box 19"/>
          <p:cNvSpPr txBox="1">
            <a:spLocks noChangeArrowheads="1"/>
          </p:cNvSpPr>
          <p:nvPr/>
        </p:nvSpPr>
        <p:spPr bwMode="auto">
          <a:xfrm>
            <a:off x="1865313" y="4990049"/>
            <a:ext cx="619080" cy="27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40">
              <a:spcBef>
                <a:spcPct val="50000"/>
              </a:spcBef>
            </a:pPr>
            <a:r>
              <a:rPr lang="en-US" sz="1167">
                <a:solidFill>
                  <a:srgbClr val="FFFFFF"/>
                </a:solidFill>
              </a:rPr>
              <a:t>level 0</a:t>
            </a:r>
          </a:p>
        </p:txBody>
      </p:sp>
      <p:sp>
        <p:nvSpPr>
          <p:cNvPr id="17418" name="Text Box 20"/>
          <p:cNvSpPr txBox="1">
            <a:spLocks noChangeArrowheads="1"/>
          </p:cNvSpPr>
          <p:nvPr/>
        </p:nvSpPr>
        <p:spPr bwMode="auto">
          <a:xfrm>
            <a:off x="4299480" y="4987403"/>
            <a:ext cx="619080" cy="27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40">
              <a:spcBef>
                <a:spcPct val="50000"/>
              </a:spcBef>
            </a:pPr>
            <a:r>
              <a:rPr lang="en-US" sz="1167">
                <a:solidFill>
                  <a:srgbClr val="FFFFFF"/>
                </a:solidFill>
              </a:rPr>
              <a:t>level 1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905500" y="3276880"/>
            <a:ext cx="1968500" cy="1982764"/>
            <a:chOff x="3798" y="3007"/>
            <a:chExt cx="1420" cy="1305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4005" y="3245"/>
              <a:ext cx="1213" cy="883"/>
              <a:chOff x="3792" y="2812"/>
              <a:chExt cx="1680" cy="1316"/>
            </a:xfrm>
          </p:grpSpPr>
          <p:pic>
            <p:nvPicPr>
              <p:cNvPr id="17425" name="Picture 23" descr="texton_ind_2_1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792" y="2812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6" name="Picture 24" descr="texton_ind_2_2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224" y="3153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7" name="Picture 25" descr="texton_ind_2_3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656" y="2812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8" name="Picture 26" descr="texton_ind_2_4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088" y="2817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9" name="Picture 27" descr="texton_ind_2_5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792" y="3153"/>
                <a:ext cx="384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0" name="Picture 28" descr="texton_ind_2_6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224" y="2812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1" name="Picture 29" descr="texton_ind_2_7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5088" y="3153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2" name="Picture 30" descr="texton_ind_2_8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flipV="1">
                <a:off x="4656" y="3153"/>
                <a:ext cx="384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3" name="Picture 31" descr="texton_ind_2_9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3792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4" name="Picture 32" descr="texton_ind_2_10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4656" y="3825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5" name="Picture 33" descr="texton_ind_2_11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656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6" name="Picture 34" descr="texton_ind_2_12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4224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7" name="Picture 35" descr="texton_ind_2_13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3800" y="3831"/>
                <a:ext cx="376" cy="2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8" name="Picture 36" descr="texton_ind_2_14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4224" y="3825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9" name="Picture 37" descr="texton_ind_2_15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5088" y="3825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40" name="Picture 38" descr="texton_ind_2_16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5088" y="3489"/>
                <a:ext cx="384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7423" name="AutoShape 39"/>
            <p:cNvSpPr>
              <a:spLocks noChangeArrowheads="1"/>
            </p:cNvSpPr>
            <p:nvPr/>
          </p:nvSpPr>
          <p:spPr bwMode="auto">
            <a:xfrm rot="19173154" flipH="1">
              <a:off x="3798" y="3007"/>
              <a:ext cx="207" cy="17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1940"/>
              <a:endPara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24" name="Text Box 40"/>
            <p:cNvSpPr txBox="1">
              <a:spLocks noChangeArrowheads="1"/>
            </p:cNvSpPr>
            <p:nvPr/>
          </p:nvSpPr>
          <p:spPr bwMode="auto">
            <a:xfrm>
              <a:off x="4389" y="4133"/>
              <a:ext cx="44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1940">
                <a:spcBef>
                  <a:spcPct val="50000"/>
                </a:spcBef>
              </a:pPr>
              <a:r>
                <a:rPr lang="en-US" sz="1167">
                  <a:solidFill>
                    <a:srgbClr val="FFFFFF"/>
                  </a:solidFill>
                </a:rPr>
                <a:t>level 2</a:t>
              </a:r>
            </a:p>
          </p:txBody>
        </p:sp>
      </p:grpSp>
      <p:sp>
        <p:nvSpPr>
          <p:cNvPr id="17421" name="Text Box 42"/>
          <p:cNvSpPr txBox="1">
            <a:spLocks noChangeArrowheads="1"/>
          </p:cNvSpPr>
          <p:nvPr/>
        </p:nvSpPr>
        <p:spPr bwMode="auto">
          <a:xfrm>
            <a:off x="3138572" y="5397506"/>
            <a:ext cx="2906565" cy="27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1940"/>
            <a:r>
              <a:rPr lang="en-US" sz="1167">
                <a:solidFill>
                  <a:srgbClr val="292934"/>
                </a:solidFill>
              </a:rPr>
              <a:t>Lazebnik, Schmid &amp; Ponce (CVPR 2006)</a:t>
            </a:r>
          </a:p>
        </p:txBody>
      </p:sp>
    </p:spTree>
    <p:extLst>
      <p:ext uri="{BB962C8B-B14F-4D97-AF65-F5344CB8AC3E}">
        <p14:creationId xmlns:p14="http://schemas.microsoft.com/office/powerpoint/2010/main" val="339332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ereal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3317" y="1771649"/>
            <a:ext cx="386463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766" y="2174268"/>
            <a:ext cx="1771650" cy="217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57200" y="1116568"/>
            <a:ext cx="3429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Where is the crunchy nut?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57200" y="400051"/>
            <a:ext cx="8458200" cy="5078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700" b="1" dirty="0"/>
              <a:t>Categorization </a:t>
            </a:r>
            <a:r>
              <a:rPr lang="en-US" sz="2700" b="1" dirty="0" err="1"/>
              <a:t>vs</a:t>
            </a:r>
            <a:r>
              <a:rPr lang="en-US" sz="2700" b="1" dirty="0"/>
              <a:t> Single instance recognition</a:t>
            </a:r>
          </a:p>
        </p:txBody>
      </p:sp>
    </p:spTree>
    <p:extLst>
      <p:ext uri="{BB962C8B-B14F-4D97-AF65-F5344CB8AC3E}">
        <p14:creationId xmlns:p14="http://schemas.microsoft.com/office/powerpoint/2010/main" val="1485730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9144000" cy="42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98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Image Search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DC2401-C356-E444-AF37-22F487BB0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1697619" y="1371600"/>
            <a:ext cx="461453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3000" dirty="0">
                <a:latin typeface="Calibri" pitchFamily="34" charset="0"/>
                <a:cs typeface="Calibri" pitchFamily="34" charset="0"/>
              </a:rPr>
              <a:t>Organizing photo collections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047750"/>
            <a:ext cx="6000750" cy="27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08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Visual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9650"/>
            <a:ext cx="7200899" cy="2857500"/>
          </a:xfrm>
        </p:spPr>
        <p:txBody>
          <a:bodyPr>
            <a:normAutofit/>
          </a:bodyPr>
          <a:lstStyle/>
          <a:p>
            <a:r>
              <a:rPr lang="en-US" sz="2700" dirty="0">
                <a:latin typeface="Calibri" pitchFamily="34" charset="0"/>
                <a:cs typeface="Calibri" pitchFamily="34" charset="0"/>
              </a:rPr>
              <a:t>Design algorithms that have the capability to:</a:t>
            </a:r>
          </a:p>
          <a:p>
            <a:pPr lvl="1"/>
            <a:r>
              <a:rPr lang="en-US" sz="2400" dirty="0">
                <a:latin typeface="Calibri" pitchFamily="34" charset="0"/>
                <a:cs typeface="Calibri" pitchFamily="34" charset="0"/>
              </a:rPr>
              <a:t>Classify images or videos</a:t>
            </a:r>
          </a:p>
          <a:p>
            <a:pPr lvl="1"/>
            <a:r>
              <a:rPr lang="en-US" sz="2400" dirty="0">
                <a:latin typeface="Calibri" pitchFamily="34" charset="0"/>
                <a:cs typeface="Calibri" pitchFamily="34" charset="0"/>
              </a:rPr>
              <a:t>Detect and localize objects</a:t>
            </a:r>
          </a:p>
          <a:p>
            <a:pPr lvl="1"/>
            <a:r>
              <a:rPr lang="en-US" sz="2400" dirty="0">
                <a:latin typeface="Calibri" pitchFamily="34" charset="0"/>
                <a:cs typeface="Calibri" pitchFamily="34" charset="0"/>
              </a:rPr>
              <a:t>Estimate semantic and geometrical attributes</a:t>
            </a:r>
          </a:p>
          <a:p>
            <a:pPr lvl="1"/>
            <a:r>
              <a:rPr lang="en-US" sz="2400" dirty="0">
                <a:latin typeface="Calibri" pitchFamily="34" charset="0"/>
                <a:cs typeface="Calibri" pitchFamily="34" charset="0"/>
              </a:rPr>
              <a:t>Classify human activities and events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314450" y="4114800"/>
            <a:ext cx="6172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defTabSz="685800" eaLnBrk="0" hangingPunct="0">
              <a:defRPr/>
            </a:pPr>
            <a:r>
              <a:rPr lang="en-US" sz="3600" kern="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Why is this challenging?</a:t>
            </a:r>
          </a:p>
        </p:txBody>
      </p:sp>
    </p:spTree>
    <p:extLst>
      <p:ext uri="{BB962C8B-B14F-4D97-AF65-F5344CB8AC3E}">
        <p14:creationId xmlns:p14="http://schemas.microsoft.com/office/powerpoint/2010/main" val="200315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objec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85750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 rot="-780172">
            <a:off x="2286000" y="1714500"/>
            <a:ext cx="49149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WordArt 4"/>
          <p:cNvSpPr>
            <a:spLocks noChangeArrowheads="1" noChangeShapeType="1" noTextEdit="1"/>
          </p:cNvSpPr>
          <p:nvPr/>
        </p:nvSpPr>
        <p:spPr bwMode="auto">
          <a:xfrm rot="-390707">
            <a:off x="2514600" y="1714501"/>
            <a:ext cx="4529138" cy="964406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2400" kern="10" dirty="0">
                <a:ln w="9525">
                  <a:noFill/>
                  <a:round/>
                  <a:headEnd/>
                  <a:tailEnd/>
                </a:ln>
                <a:solidFill>
                  <a:srgbClr val="92003B"/>
                </a:solidFill>
                <a:latin typeface="Arial Black"/>
              </a:rPr>
              <a:t>~10,000 to 30,000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457200"/>
            <a:ext cx="6515100" cy="47982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How many object categories are there?</a:t>
            </a:r>
          </a:p>
        </p:txBody>
      </p:sp>
    </p:spTree>
    <p:extLst>
      <p:ext uri="{BB962C8B-B14F-4D97-AF65-F5344CB8AC3E}">
        <p14:creationId xmlns:p14="http://schemas.microsoft.com/office/powerpoint/2010/main" val="88259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143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Object recognition</a:t>
            </a:r>
            <a:br>
              <a:rPr lang="en-US" dirty="0"/>
            </a:br>
            <a:r>
              <a:rPr lang="en-US" dirty="0"/>
              <a:t>Is it really so hard?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26042" y="2006865"/>
            <a:ext cx="1226344" cy="2164291"/>
            <a:chOff x="262" y="1190"/>
            <a:chExt cx="927" cy="1636"/>
          </a:xfrm>
        </p:grpSpPr>
        <p:pic>
          <p:nvPicPr>
            <p:cNvPr id="5530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3398" t="12192" r="39519" b="44617"/>
            <a:stretch>
              <a:fillRect/>
            </a:stretch>
          </p:blipFill>
          <p:spPr bwMode="auto">
            <a:xfrm>
              <a:off x="359" y="1499"/>
              <a:ext cx="829" cy="1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8" name="Text Box 5"/>
            <p:cNvSpPr txBox="1">
              <a:spLocks noChangeArrowheads="1"/>
            </p:cNvSpPr>
            <p:nvPr/>
          </p:nvSpPr>
          <p:spPr bwMode="auto">
            <a:xfrm>
              <a:off x="262" y="1190"/>
              <a:ext cx="927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>
                  <a:solidFill>
                    <a:prstClr val="black"/>
                  </a:solidFill>
                  <a:latin typeface="Calibri"/>
                  <a:ea typeface="Arial" charset="0"/>
                  <a:cs typeface="Arial" charset="0"/>
                  <a:sym typeface="Helvetica Light"/>
                </a:rPr>
                <a:t>This is a chair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413001" y="1389063"/>
            <a:ext cx="2885282" cy="3190875"/>
            <a:chOff x="1988" y="823"/>
            <a:chExt cx="2181" cy="2412"/>
          </a:xfrm>
        </p:grpSpPr>
        <p:pic>
          <p:nvPicPr>
            <p:cNvPr id="5530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8" y="1045"/>
              <a:ext cx="2181" cy="2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6" name="Text Box 8"/>
            <p:cNvSpPr txBox="1">
              <a:spLocks noChangeArrowheads="1"/>
            </p:cNvSpPr>
            <p:nvPr/>
          </p:nvSpPr>
          <p:spPr bwMode="auto">
            <a:xfrm>
              <a:off x="2148" y="823"/>
              <a:ext cx="1763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>
                  <a:solidFill>
                    <a:prstClr val="black"/>
                  </a:solidFill>
                  <a:latin typeface="Calibri"/>
                  <a:ea typeface="Arial" charset="0"/>
                  <a:cs typeface="Arial" charset="0"/>
                  <a:sym typeface="Helvetica Light"/>
                </a:rPr>
                <a:t>Find the chair in this image </a:t>
              </a:r>
            </a:p>
          </p:txBody>
        </p:sp>
      </p:grp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5709" y="1668198"/>
            <a:ext cx="2926291" cy="289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6527271" y="2215886"/>
            <a:ext cx="641615" cy="996156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76194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>
              <a:solidFill>
                <a:prstClr val="black"/>
              </a:solidFill>
              <a:latin typeface="Calibri"/>
              <a:cs typeface="+mn-cs"/>
              <a:sym typeface="Helvetica Light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2410354" y="1676136"/>
            <a:ext cx="641615" cy="996156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76194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>
              <a:solidFill>
                <a:prstClr val="black"/>
              </a:solidFill>
              <a:latin typeface="Calibri"/>
              <a:cs typeface="+mn-cs"/>
              <a:sym typeface="Helvetica Light"/>
            </a:endParaRP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5502012" y="1367897"/>
            <a:ext cx="2760051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7619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>
                <a:solidFill>
                  <a:prstClr val="black"/>
                </a:solidFill>
                <a:latin typeface="Calibri"/>
                <a:ea typeface="Arial" charset="0"/>
                <a:cs typeface="Arial" charset="0"/>
                <a:sym typeface="Helvetica Light"/>
              </a:rPr>
              <a:t>Output of normalized correlation</a:t>
            </a:r>
          </a:p>
        </p:txBody>
      </p:sp>
    </p:spTree>
    <p:extLst>
      <p:ext uri="{BB962C8B-B14F-4D97-AF65-F5344CB8AC3E}">
        <p14:creationId xmlns:p14="http://schemas.microsoft.com/office/powerpoint/2010/main" val="298978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3125 -4.07407E-6 L 0.3125 0.02871 L 0.0033 0.02871 L 0.0033 0.05903 L 0.3125 0.05903 L 0.3125 0.08797 L 0.00677 0.08797 L 0.00677 0.11505 L 0.31128 0.11505 L 0.31128 0.14399 L 0.00555 0.14399 L 0.00555 0.17732 L 0.31128 0.17732 L 0.31128 0.21204 L 0.00677 0.21204 L 0.00677 0.24838 L 0.3125 0.24838 L 0.31024 0.29098 L 0.00903 0.29098 L 0.00903 0.33334 L 0.3125 0.33473 L 0.3125 0.3757 L 0.01024 0.37431 " pathEditMode="relative" ptsTypes="AAAAAAAAAAAAAAAAAAAAAAAA">
                                      <p:cBhvr>
                                        <p:cTn id="21" dur="20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 animBg="1"/>
      <p:bldP spid="9227" grpId="0" animBg="1"/>
      <p:bldP spid="9227" grpId="1" animBg="1"/>
      <p:bldP spid="92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15094"/>
            <a:ext cx="6858000" cy="9525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/>
              <a:t>Object recognition</a:t>
            </a:r>
            <a:br>
              <a:rPr lang="en-US" dirty="0"/>
            </a:br>
            <a:r>
              <a:rPr lang="en-US" dirty="0"/>
              <a:t>Is it really so hard?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 l="33398" t="12192" r="39519" b="44617"/>
          <a:stretch>
            <a:fillRect/>
          </a:stretch>
        </p:blipFill>
        <p:spPr bwMode="auto">
          <a:xfrm>
            <a:off x="304800" y="137584"/>
            <a:ext cx="620448" cy="99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75771" y="1299140"/>
            <a:ext cx="3483241" cy="2876021"/>
            <a:chOff x="86" y="1103"/>
            <a:chExt cx="2633" cy="2174"/>
          </a:xfrm>
        </p:grpSpPr>
        <p:pic>
          <p:nvPicPr>
            <p:cNvPr id="57365" name="Picture 6" descr="indoor_02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" y="1328"/>
              <a:ext cx="2633" cy="1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66" name="Rectangle 7"/>
            <p:cNvSpPr>
              <a:spLocks noChangeArrowheads="1"/>
            </p:cNvSpPr>
            <p:nvPr/>
          </p:nvSpPr>
          <p:spPr bwMode="auto">
            <a:xfrm>
              <a:off x="476" y="1103"/>
              <a:ext cx="1763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>
                  <a:solidFill>
                    <a:prstClr val="black"/>
                  </a:solidFill>
                  <a:latin typeface="Calibri"/>
                  <a:ea typeface="Arial" charset="0"/>
                  <a:cs typeface="Arial" charset="0"/>
                  <a:sym typeface="Helvetica Light"/>
                </a:rPr>
                <a:t>Find the chair in this image </a:t>
              </a:r>
            </a:p>
          </p:txBody>
        </p:sp>
      </p:grp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6511" y="1603410"/>
            <a:ext cx="3520281" cy="258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359012" y="4123652"/>
            <a:ext cx="402298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7619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  <a:ea typeface="Arial" charset="0"/>
                <a:cs typeface="Arial" charset="0"/>
                <a:sym typeface="Helvetica Light"/>
              </a:rPr>
              <a:t>Pretty much garbage</a:t>
            </a:r>
          </a:p>
          <a:p>
            <a:pPr algn="ctr" defTabSz="7619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  <a:ea typeface="Arial" charset="0"/>
                <a:cs typeface="Arial" charset="0"/>
                <a:sym typeface="Helvetica Light"/>
              </a:rPr>
              <a:t>Simple template matching is not going to make it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508625" y="2348212"/>
            <a:ext cx="2214563" cy="1579563"/>
            <a:chOff x="3588" y="1896"/>
            <a:chExt cx="1674" cy="1194"/>
          </a:xfrm>
        </p:grpSpPr>
        <p:sp>
          <p:nvSpPr>
            <p:cNvPr id="57359" name="Rectangle 11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  <p:sp>
          <p:nvSpPr>
            <p:cNvPr id="57360" name="Rectangle 12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  <p:sp>
          <p:nvSpPr>
            <p:cNvPr id="57361" name="Rectangle 13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  <p:sp>
          <p:nvSpPr>
            <p:cNvPr id="57362" name="Rectangle 14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  <p:sp>
          <p:nvSpPr>
            <p:cNvPr id="57363" name="Rectangle 15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  <p:sp>
          <p:nvSpPr>
            <p:cNvPr id="57364" name="Rectangle 16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715824" y="2324400"/>
            <a:ext cx="2196042" cy="1579563"/>
            <a:chOff x="3588" y="1896"/>
            <a:chExt cx="1674" cy="1194"/>
          </a:xfrm>
        </p:grpSpPr>
        <p:sp>
          <p:nvSpPr>
            <p:cNvPr id="57353" name="Rectangle 18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  <p:sp>
          <p:nvSpPr>
            <p:cNvPr id="57354" name="Rectangle 19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  <p:sp>
          <p:nvSpPr>
            <p:cNvPr id="57355" name="Rectangle 20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  <p:sp>
          <p:nvSpPr>
            <p:cNvPr id="57356" name="Rectangle 21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  <p:sp>
          <p:nvSpPr>
            <p:cNvPr id="57357" name="Rectangle 22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  <p:sp>
          <p:nvSpPr>
            <p:cNvPr id="57358" name="Rectangle 23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7619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solidFill>
                  <a:prstClr val="black"/>
                </a:solidFill>
                <a:latin typeface="Calibri"/>
                <a:cs typeface="+mn-cs"/>
                <a:sym typeface="Helvetica Light"/>
              </a:endParaRPr>
            </a:p>
          </p:txBody>
        </p:sp>
      </p:grpSp>
      <p:sp>
        <p:nvSpPr>
          <p:cNvPr id="23" name="Text Box 8">
            <a:extLst>
              <a:ext uri="{FF2B5EF4-FFF2-40B4-BE49-F238E27FC236}">
                <a16:creationId xmlns:a16="http://schemas.microsoft.com/office/drawing/2014/main" id="{3473FF98-0F75-4060-9581-D639133C0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4742674"/>
            <a:ext cx="735806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7619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  <a:ea typeface="Arial" charset="0"/>
                <a:cs typeface="Arial" charset="0"/>
                <a:sym typeface="Helvetica Light"/>
              </a:rPr>
              <a:t>A “popular method is that of template matching, by point to point correlation of a model pattern with the image pattern. These techniques are inadequate for three-dimensional scene analysis for many reasons, such as occlusion, changes in viewing angle, and articulation of parts.” </a:t>
            </a:r>
            <a:r>
              <a:rPr lang="en-US" sz="1500" dirty="0" err="1">
                <a:solidFill>
                  <a:prstClr val="black"/>
                </a:solidFill>
                <a:latin typeface="Calibri"/>
                <a:ea typeface="Arial" charset="0"/>
                <a:cs typeface="Arial" charset="0"/>
                <a:sym typeface="Helvetica Light"/>
              </a:rPr>
              <a:t>Nivatia</a:t>
            </a:r>
            <a:r>
              <a:rPr lang="en-US" sz="1500" dirty="0">
                <a:solidFill>
                  <a:prstClr val="black"/>
                </a:solidFill>
                <a:latin typeface="Calibri"/>
                <a:ea typeface="Arial" charset="0"/>
                <a:cs typeface="Arial" charset="0"/>
                <a:sym typeface="Helvetica Light"/>
              </a:rPr>
              <a:t> &amp; Binford, 1977.</a:t>
            </a:r>
          </a:p>
        </p:txBody>
      </p:sp>
    </p:spTree>
    <p:extLst>
      <p:ext uri="{BB962C8B-B14F-4D97-AF65-F5344CB8AC3E}">
        <p14:creationId xmlns:p14="http://schemas.microsoft.com/office/powerpoint/2010/main" val="75970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3" cstate="print"/>
          <a:srcRect r="55646"/>
          <a:stretch>
            <a:fillRect/>
          </a:stretch>
        </p:blipFill>
        <p:spPr bwMode="auto">
          <a:xfrm>
            <a:off x="2286001" y="1016000"/>
            <a:ext cx="4183062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889000" y="5343074"/>
            <a:ext cx="7302500" cy="297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761940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334" dirty="0">
                <a:solidFill>
                  <a:prstClr val="black"/>
                </a:solidFill>
                <a:latin typeface="Calibri"/>
                <a:cs typeface="+mn-cs"/>
                <a:sym typeface="Helvetica Light"/>
              </a:rPr>
              <a:t>Brady, M. J., &amp; </a:t>
            </a:r>
            <a:r>
              <a:rPr lang="en-US" sz="1334" dirty="0" err="1">
                <a:solidFill>
                  <a:prstClr val="black"/>
                </a:solidFill>
                <a:latin typeface="Calibri"/>
                <a:cs typeface="+mn-cs"/>
                <a:sym typeface="Helvetica Light"/>
              </a:rPr>
              <a:t>Kersten</a:t>
            </a:r>
            <a:r>
              <a:rPr lang="en-US" sz="1334" dirty="0">
                <a:solidFill>
                  <a:prstClr val="black"/>
                </a:solidFill>
                <a:latin typeface="Calibri"/>
                <a:cs typeface="+mn-cs"/>
                <a:sym typeface="Helvetica Light"/>
              </a:rPr>
              <a:t>, D. (2003). Bootstrapped learning of novel objects. J Vis, 3(6), 413-422 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003380" y="63500"/>
            <a:ext cx="5137240" cy="65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7619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67" dirty="0">
                <a:solidFill>
                  <a:prstClr val="black"/>
                </a:solidFill>
                <a:latin typeface="Calibri"/>
                <a:cs typeface="+mn-cs"/>
                <a:sym typeface="Helvetica Light"/>
              </a:rPr>
              <a:t>And it can get a lot harder</a:t>
            </a:r>
          </a:p>
        </p:txBody>
      </p:sp>
    </p:spTree>
    <p:extLst>
      <p:ext uri="{BB962C8B-B14F-4D97-AF65-F5344CB8AC3E}">
        <p14:creationId xmlns:p14="http://schemas.microsoft.com/office/powerpoint/2010/main" val="98226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object recognition</a:t>
            </a:r>
          </a:p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A simple Object Recognition pipeline</a:t>
            </a:r>
          </a:p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Bag-of-words image representation</a:t>
            </a:r>
          </a:p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</a:rPr>
              <a:t>K-nearest 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1565251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" sz="3200" dirty="0"/>
              <a:t>Challenges: Illumination</a:t>
            </a:r>
          </a:p>
        </p:txBody>
      </p:sp>
      <p:sp>
        <p:nvSpPr>
          <p:cNvPr id="6" name="Shape 101"/>
          <p:cNvSpPr txBox="1"/>
          <p:nvPr/>
        </p:nvSpPr>
        <p:spPr>
          <a:xfrm>
            <a:off x="894333" y="792563"/>
            <a:ext cx="5539000" cy="661500"/>
          </a:xfrm>
          <a:prstGeom prst="rect">
            <a:avLst/>
          </a:prstGeom>
          <a:noFill/>
          <a:ln>
            <a:noFill/>
          </a:ln>
        </p:spPr>
        <p:txBody>
          <a:bodyPr lIns="76188" tIns="76188" rIns="76188" bIns="76188" anchor="t" anchorCtr="0">
            <a:noAutofit/>
          </a:bodyPr>
          <a:lstStyle/>
          <a:p>
            <a:pPr>
              <a:spcBef>
                <a:spcPts val="0"/>
              </a:spcBef>
            </a:pPr>
            <a:endParaRPr lang="en" sz="2500" dirty="0"/>
          </a:p>
        </p:txBody>
      </p:sp>
      <p:pic>
        <p:nvPicPr>
          <p:cNvPr id="7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2500" y="822855"/>
            <a:ext cx="7239000" cy="438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27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/>
              <a:t>Challenges: Deformation</a:t>
            </a:r>
            <a:endParaRPr lang="en-US" dirty="0"/>
          </a:p>
        </p:txBody>
      </p:sp>
      <p:sp>
        <p:nvSpPr>
          <p:cNvPr id="5" name="Shape 108"/>
          <p:cNvSpPr txBox="1"/>
          <p:nvPr/>
        </p:nvSpPr>
        <p:spPr>
          <a:xfrm>
            <a:off x="894333" y="792563"/>
            <a:ext cx="5539000" cy="661500"/>
          </a:xfrm>
          <a:prstGeom prst="rect">
            <a:avLst/>
          </a:prstGeom>
          <a:noFill/>
          <a:ln>
            <a:noFill/>
          </a:ln>
        </p:spPr>
        <p:txBody>
          <a:bodyPr lIns="76188" tIns="76188" rIns="76188" bIns="76188" anchor="t" anchorCtr="0">
            <a:noAutofit/>
          </a:bodyPr>
          <a:lstStyle/>
          <a:p>
            <a:pPr>
              <a:spcBef>
                <a:spcPts val="0"/>
              </a:spcBef>
            </a:pPr>
            <a:endParaRPr lang="en" sz="2500" dirty="0"/>
          </a:p>
        </p:txBody>
      </p:sp>
      <p:pic>
        <p:nvPicPr>
          <p:cNvPr id="6" name="Shape 109"/>
          <p:cNvPicPr preferRelativeResize="0"/>
          <p:nvPr/>
        </p:nvPicPr>
        <p:blipFill rotWithShape="1">
          <a:blip r:embed="rId2">
            <a:alphaModFix/>
          </a:blip>
          <a:srcRect l="15724" r="10762"/>
          <a:stretch/>
        </p:blipFill>
        <p:spPr>
          <a:xfrm>
            <a:off x="0" y="1257302"/>
            <a:ext cx="2874283" cy="265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1257300"/>
            <a:ext cx="2516809" cy="265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704" y="1257303"/>
            <a:ext cx="2204096" cy="265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349" y="1257305"/>
            <a:ext cx="2037451" cy="2651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/>
              <a:t>Challenges: Occlusion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5F4CA3-992B-448D-B720-201A66644B2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Shape 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76263"/>
            <a:ext cx="3236445" cy="400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438" y="876300"/>
            <a:ext cx="3236445" cy="400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876" y="1562100"/>
            <a:ext cx="2960878" cy="205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445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5F4CA3-992B-448D-B720-201A66644B2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Shape 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8137" y="800101"/>
            <a:ext cx="6567725" cy="41756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" sz="3200" dirty="0"/>
              <a:t>Challenges: 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129527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/>
              <a:t>Challenges: </a:t>
            </a:r>
            <a:r>
              <a:rPr lang="en" sz="3200" dirty="0" err="1"/>
              <a:t>Intraclass</a:t>
            </a:r>
            <a:r>
              <a:rPr lang="en" sz="3200" dirty="0"/>
              <a:t>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5F4CA3-992B-448D-B720-201A66644B2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Shape 134"/>
          <p:cNvSpPr txBox="1"/>
          <p:nvPr/>
        </p:nvSpPr>
        <p:spPr>
          <a:xfrm>
            <a:off x="894333" y="853332"/>
            <a:ext cx="5539000" cy="661500"/>
          </a:xfrm>
          <a:prstGeom prst="rect">
            <a:avLst/>
          </a:prstGeom>
          <a:noFill/>
          <a:ln>
            <a:noFill/>
          </a:ln>
        </p:spPr>
        <p:txBody>
          <a:bodyPr lIns="76188" tIns="76188" rIns="76188" bIns="76188" anchor="t" anchorCtr="0">
            <a:noAutofit/>
          </a:bodyPr>
          <a:lstStyle/>
          <a:p>
            <a:pPr>
              <a:spcBef>
                <a:spcPts val="0"/>
              </a:spcBef>
            </a:pPr>
            <a:endParaRPr lang="en" sz="2500" dirty="0"/>
          </a:p>
        </p:txBody>
      </p:sp>
      <p:pic>
        <p:nvPicPr>
          <p:cNvPr id="6" name="Shape 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91312" y="845766"/>
            <a:ext cx="6361375" cy="435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472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FBFBF"/>
                </a:solidFill>
              </a:rPr>
              <a:t>Introduction</a:t>
            </a:r>
          </a:p>
          <a:p>
            <a:r>
              <a:rPr lang="en-US" dirty="0"/>
              <a:t>A simple Object Recognition pipeline</a:t>
            </a:r>
          </a:p>
          <a:p>
            <a:r>
              <a:rPr lang="en-US" dirty="0">
                <a:solidFill>
                  <a:srgbClr val="BFBFBF"/>
                </a:solidFill>
              </a:rPr>
              <a:t>Bag-of-words image representation</a:t>
            </a:r>
          </a:p>
          <a:p>
            <a:r>
              <a:rPr lang="en-US" dirty="0">
                <a:solidFill>
                  <a:srgbClr val="BFBFBF"/>
                </a:solidFill>
              </a:rPr>
              <a:t>K-nearest neighbor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2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4" name="Picture 3" descr="Screen Shot 2015-04-13 at 9.09.2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97000"/>
            <a:ext cx="7620000" cy="368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76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Classification: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524000"/>
            <a:ext cx="5715000" cy="39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98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3 at 9.12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24100"/>
            <a:ext cx="5810250" cy="3146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003301"/>
            <a:ext cx="7048500" cy="1396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Collect a database of images with labels</a:t>
            </a:r>
          </a:p>
          <a:p>
            <a:r>
              <a:rPr lang="en-US" dirty="0"/>
              <a:t>Use ML to train an image classifier</a:t>
            </a:r>
          </a:p>
          <a:p>
            <a:r>
              <a:rPr lang="en-US" dirty="0"/>
              <a:t>Evaluate the classifier on test images</a:t>
            </a:r>
          </a:p>
        </p:txBody>
      </p:sp>
    </p:spTree>
    <p:extLst>
      <p:ext uri="{BB962C8B-B14F-4D97-AF65-F5344CB8AC3E}">
        <p14:creationId xmlns:p14="http://schemas.microsoft.com/office/powerpoint/2010/main" val="193555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937793"/>
            <a:ext cx="4549825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>
                <a:solidFill>
                  <a:srgbClr val="292934"/>
                </a:solidFill>
              </a:rPr>
              <a:pPr/>
              <a:t>29</a:t>
            </a:fld>
            <a:endParaRPr lang="en-US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3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1143000" y="1314450"/>
            <a:ext cx="6858000" cy="41148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are the different visual recognition tasks?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1B5E5D-E6DA-BC4E-AA86-5A9551A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0493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/>
          <p:cNvSpPr>
            <a:spLocks noGrp="1"/>
          </p:cNvSpPr>
          <p:nvPr>
            <p:ph type="title"/>
          </p:nvPr>
        </p:nvSpPr>
        <p:spPr>
          <a:xfrm>
            <a:off x="342900" y="-13294"/>
            <a:ext cx="8953500" cy="85725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charset="0"/>
              </a:rPr>
              <a:t>The machine learning framework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52500"/>
            <a:ext cx="8572500" cy="4099323"/>
          </a:xfrm>
        </p:spPr>
        <p:txBody>
          <a:bodyPr>
            <a:normAutofit/>
          </a:bodyPr>
          <a:lstStyle/>
          <a:p>
            <a:pPr algn="ctr">
              <a:buFontTx/>
              <a:buNone/>
            </a:pPr>
            <a:r>
              <a:rPr lang="en-US" sz="45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45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4500" dirty="0">
                <a:solidFill>
                  <a:srgbClr val="0000FF"/>
                </a:solidFill>
                <a:latin typeface="Arial" charset="0"/>
              </a:rPr>
              <a:t>)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sz="2800" dirty="0">
              <a:latin typeface="Arial" charset="0"/>
            </a:endParaRPr>
          </a:p>
          <a:p>
            <a:r>
              <a:rPr lang="en-US" sz="2000" b="1" dirty="0">
                <a:latin typeface="Arial" charset="0"/>
              </a:rPr>
              <a:t>Training: </a:t>
            </a:r>
            <a:r>
              <a:rPr lang="en-US" sz="2000" dirty="0">
                <a:latin typeface="Arial" charset="0"/>
              </a:rPr>
              <a:t>given a </a:t>
            </a:r>
            <a:r>
              <a:rPr lang="en-US" sz="2000" i="1" dirty="0">
                <a:latin typeface="Arial" charset="0"/>
              </a:rPr>
              <a:t>training set </a:t>
            </a:r>
            <a:r>
              <a:rPr lang="en-US" sz="2000" dirty="0">
                <a:latin typeface="Arial" charset="0"/>
              </a:rPr>
              <a:t>of labeled examples</a:t>
            </a:r>
            <a:r>
              <a:rPr lang="en-US" sz="2000" i="1" dirty="0">
                <a:latin typeface="Arial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0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0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0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0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0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0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0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000" dirty="0">
                <a:latin typeface="Arial" charset="0"/>
              </a:rPr>
              <a:t>, estimate the prediction function 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000" dirty="0">
                <a:latin typeface="Arial" charset="0"/>
              </a:rPr>
              <a:t>by minimizing the prediction error on the training set</a:t>
            </a:r>
          </a:p>
          <a:p>
            <a:r>
              <a:rPr lang="en-US" sz="2000" b="1" dirty="0">
                <a:latin typeface="Arial" charset="0"/>
              </a:rPr>
              <a:t>Testing:</a:t>
            </a:r>
            <a:r>
              <a:rPr lang="en-US" sz="2000" dirty="0">
                <a:latin typeface="Arial" charset="0"/>
              </a:rPr>
              <a:t> apply 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000" dirty="0">
                <a:latin typeface="Arial" charset="0"/>
              </a:rPr>
              <a:t> to a never before seen </a:t>
            </a:r>
            <a:r>
              <a:rPr lang="en-US" sz="2000" i="1" dirty="0">
                <a:latin typeface="Arial" charset="0"/>
              </a:rPr>
              <a:t>test example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000" dirty="0">
                <a:latin typeface="Arial" charset="0"/>
              </a:rPr>
              <a:t> and output the predicted value 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0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)</a:t>
            </a:r>
            <a:endParaRPr lang="en-US" sz="1800" dirty="0">
              <a:solidFill>
                <a:srgbClr val="0000FF"/>
              </a:solidFill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630216" y="1971676"/>
            <a:ext cx="513159" cy="11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486276" y="1971677"/>
            <a:ext cx="514350" cy="2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200650" y="1714501"/>
            <a:ext cx="685800" cy="514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630" name="TextBox 8"/>
          <p:cNvSpPr txBox="1">
            <a:spLocks noChangeArrowheads="1"/>
          </p:cNvSpPr>
          <p:nvPr/>
        </p:nvSpPr>
        <p:spPr bwMode="auto">
          <a:xfrm>
            <a:off x="3476626" y="2228851"/>
            <a:ext cx="896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54631" name="TextBox 9"/>
          <p:cNvSpPr txBox="1">
            <a:spLocks noChangeArrowheads="1"/>
          </p:cNvSpPr>
          <p:nvPr/>
        </p:nvSpPr>
        <p:spPr bwMode="auto">
          <a:xfrm>
            <a:off x="4219575" y="2228852"/>
            <a:ext cx="1419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54632" name="TextBox 10"/>
          <p:cNvSpPr txBox="1">
            <a:spLocks noChangeArrowheads="1"/>
          </p:cNvSpPr>
          <p:nvPr/>
        </p:nvSpPr>
        <p:spPr bwMode="auto">
          <a:xfrm>
            <a:off x="5419725" y="2228852"/>
            <a:ext cx="11334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18740" y="5468691"/>
            <a:ext cx="14093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Slide credit: L.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Lazebnik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90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786" y="223839"/>
            <a:ext cx="8387213" cy="857250"/>
          </a:xfrm>
        </p:spPr>
        <p:txBody>
          <a:bodyPr>
            <a:noAutofit/>
          </a:bodyPr>
          <a:lstStyle/>
          <a:p>
            <a:r>
              <a:rPr lang="en-US" sz="3200" dirty="0"/>
              <a:t>Object recognition: </a:t>
            </a:r>
            <a:br>
              <a:rPr lang="en-US" sz="3200" dirty="0"/>
            </a:br>
            <a:r>
              <a:rPr lang="en-US" sz="3200" dirty="0"/>
              <a:t>a classification framework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5750" y="1257300"/>
            <a:ext cx="8629650" cy="345162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charset="0"/>
              </a:rPr>
              <a:t>Apply a prediction function to a feature representation of the image to get the desired output:</a:t>
            </a:r>
            <a:br>
              <a:rPr lang="en-US" sz="2400" dirty="0">
                <a:latin typeface="Arial" charset="0"/>
              </a:rPr>
            </a:br>
            <a:endParaRPr lang="en-US" sz="2400" dirty="0">
              <a:latin typeface="Arial" charset="0"/>
            </a:endParaRPr>
          </a:p>
          <a:p>
            <a:pPr>
              <a:buFontTx/>
              <a:buNone/>
            </a:pPr>
            <a:r>
              <a:rPr lang="en-US" sz="1800" dirty="0">
                <a:solidFill>
                  <a:srgbClr val="0000FF"/>
                </a:solidFill>
                <a:latin typeface="Arial" charset="0"/>
              </a:rPr>
              <a:t>			</a:t>
            </a:r>
            <a:r>
              <a:rPr lang="en-US" sz="4500" dirty="0">
                <a:solidFill>
                  <a:srgbClr val="0000FF"/>
                </a:solidFill>
                <a:latin typeface="Arial" charset="0"/>
              </a:rPr>
              <a:t>f(    ) = </a:t>
            </a:r>
            <a:r>
              <a:rPr lang="ja-JP" altLang="en-US" sz="3600" dirty="0">
                <a:solidFill>
                  <a:srgbClr val="0000FF"/>
                </a:solidFill>
                <a:latin typeface="Arial" charset="0"/>
              </a:rPr>
              <a:t>“</a:t>
            </a:r>
            <a:r>
              <a:rPr lang="en-US" altLang="ja-JP" sz="3600" dirty="0">
                <a:solidFill>
                  <a:srgbClr val="0000FF"/>
                </a:solidFill>
                <a:latin typeface="Arial" charset="0"/>
              </a:rPr>
              <a:t>apple</a:t>
            </a:r>
            <a:r>
              <a:rPr lang="ja-JP" altLang="en-US" sz="3600" dirty="0">
                <a:solidFill>
                  <a:srgbClr val="0000FF"/>
                </a:solidFill>
                <a:latin typeface="Arial" charset="0"/>
              </a:rPr>
              <a:t>”</a:t>
            </a:r>
            <a:endParaRPr lang="en-US" altLang="ja-JP" sz="4500" dirty="0">
              <a:solidFill>
                <a:srgbClr val="0000FF"/>
              </a:solidFill>
              <a:latin typeface="Arial" charset="0"/>
            </a:endParaRPr>
          </a:p>
          <a:p>
            <a:pPr>
              <a:buFontTx/>
              <a:buNone/>
            </a:pPr>
            <a:r>
              <a:rPr lang="en-US" sz="4500" dirty="0">
                <a:solidFill>
                  <a:srgbClr val="0000FF"/>
                </a:solidFill>
                <a:latin typeface="Arial" charset="0"/>
              </a:rPr>
              <a:t>			f(    ) = </a:t>
            </a:r>
            <a:r>
              <a:rPr lang="ja-JP" altLang="en-US" sz="4000" dirty="0">
                <a:solidFill>
                  <a:srgbClr val="0000FF"/>
                </a:solidFill>
                <a:latin typeface="Arial" charset="0"/>
              </a:rPr>
              <a:t>“</a:t>
            </a:r>
            <a:r>
              <a:rPr lang="en-US" altLang="ja-JP" sz="4000" dirty="0">
                <a:solidFill>
                  <a:srgbClr val="0000FF"/>
                </a:solidFill>
                <a:latin typeface="Arial" charset="0"/>
              </a:rPr>
              <a:t>tomato</a:t>
            </a:r>
            <a:r>
              <a:rPr lang="ja-JP" altLang="en-US" sz="4000" dirty="0">
                <a:solidFill>
                  <a:srgbClr val="0000FF"/>
                </a:solidFill>
                <a:latin typeface="Arial" charset="0"/>
              </a:rPr>
              <a:t>”</a:t>
            </a:r>
            <a:endParaRPr lang="en-US" altLang="ja-JP" sz="4500" dirty="0">
              <a:solidFill>
                <a:srgbClr val="0000FF"/>
              </a:solidFill>
              <a:latin typeface="Arial" charset="0"/>
            </a:endParaRPr>
          </a:p>
          <a:p>
            <a:pPr>
              <a:buFontTx/>
              <a:buNone/>
            </a:pPr>
            <a:r>
              <a:rPr lang="en-US" sz="4500" dirty="0">
                <a:solidFill>
                  <a:srgbClr val="0000FF"/>
                </a:solidFill>
                <a:latin typeface="Arial" charset="0"/>
              </a:rPr>
              <a:t>			f(    ) = </a:t>
            </a:r>
            <a:r>
              <a:rPr lang="ja-JP" altLang="en-US" sz="4000" dirty="0">
                <a:solidFill>
                  <a:srgbClr val="0000FF"/>
                </a:solidFill>
                <a:latin typeface="Arial" charset="0"/>
              </a:rPr>
              <a:t>“</a:t>
            </a:r>
            <a:r>
              <a:rPr lang="en-US" altLang="ja-JP" sz="4000" dirty="0">
                <a:solidFill>
                  <a:srgbClr val="0000FF"/>
                </a:solidFill>
                <a:latin typeface="Arial" charset="0"/>
              </a:rPr>
              <a:t>cow</a:t>
            </a:r>
            <a:r>
              <a:rPr lang="ja-JP" altLang="en-US" sz="4000" dirty="0">
                <a:solidFill>
                  <a:srgbClr val="0000FF"/>
                </a:solidFill>
                <a:latin typeface="Arial" charset="0"/>
              </a:rPr>
              <a:t>”</a:t>
            </a:r>
            <a:endParaRPr lang="en-US" altLang="ja-JP" sz="4500" dirty="0">
              <a:solidFill>
                <a:srgbClr val="0000FF"/>
              </a:solidFill>
              <a:latin typeface="Arial" charset="0"/>
            </a:endParaRPr>
          </a:p>
          <a:p>
            <a:pPr>
              <a:buFontTx/>
              <a:buNone/>
            </a:pPr>
            <a:endParaRPr lang="en-US" sz="2400" dirty="0">
              <a:latin typeface="Arial" charset="0"/>
            </a:endParaRPr>
          </a:p>
          <a:p>
            <a:pPr>
              <a:buFontTx/>
              <a:buNone/>
            </a:pPr>
            <a:endParaRPr lang="en-US" sz="2400" dirty="0">
              <a:latin typeface="Arial" charset="0"/>
            </a:endParaRPr>
          </a:p>
          <a:p>
            <a:pPr>
              <a:buFontTx/>
              <a:buNone/>
            </a:pPr>
            <a:endParaRPr lang="en-US" sz="2400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95550"/>
            <a:ext cx="5715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43" y="3238500"/>
            <a:ext cx="5810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30" y="4038600"/>
            <a:ext cx="5810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58440" y="5446068"/>
            <a:ext cx="14093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000000"/>
                </a:solidFill>
              </a:rPr>
              <a:t>Slide credit: L. </a:t>
            </a:r>
            <a:r>
              <a:rPr lang="en-US" sz="900" dirty="0" err="1">
                <a:solidFill>
                  <a:srgbClr val="000000"/>
                </a:solidFill>
              </a:rPr>
              <a:t>Lazebnik</a:t>
            </a: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3939" y="5446068"/>
            <a:ext cx="168507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000000"/>
                </a:solidFill>
              </a:rPr>
              <a:t>Dataset: ETH-80, by B. </a:t>
            </a:r>
            <a:r>
              <a:rPr lang="en-US" sz="900" dirty="0" err="1">
                <a:solidFill>
                  <a:srgbClr val="000000"/>
                </a:solidFill>
              </a:rPr>
              <a:t>Leibe</a:t>
            </a:r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264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5080000" y="4635500"/>
            <a:ext cx="14605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Arial"/>
              </a:rPr>
              <a:t>Prediction</a:t>
            </a: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60136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3500" y="825500"/>
            <a:ext cx="1333500" cy="6985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Arial"/>
              </a:rPr>
              <a:t>Training Labels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25500" y="1308365"/>
            <a:ext cx="2032000" cy="2565136"/>
            <a:chOff x="228600" y="1417320"/>
            <a:chExt cx="2438400" cy="2849880"/>
          </a:xfrm>
        </p:grpSpPr>
        <p:sp>
          <p:nvSpPr>
            <p:cNvPr id="10268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86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761970"/>
              <a:r>
                <a:rPr lang="en-US" sz="2000" dirty="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61970">
                <a:defRPr/>
              </a:pPr>
              <a:endParaRPr lang="en-US" sz="2000" dirty="0">
                <a:solidFill>
                  <a:srgbClr val="000000"/>
                </a:solidFill>
                <a:latin typeface="Calibri"/>
                <a:cs typeface="Arial"/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270500" y="2032000"/>
            <a:ext cx="11430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Arial"/>
              </a:rPr>
              <a:t>Training</a:t>
            </a:r>
          </a:p>
        </p:txBody>
      </p:sp>
      <p:sp>
        <p:nvSpPr>
          <p:cNvPr id="10246" name="TextBox 13"/>
          <p:cNvSpPr txBox="1">
            <a:spLocks noChangeArrowheads="1"/>
          </p:cNvSpPr>
          <p:nvPr/>
        </p:nvSpPr>
        <p:spPr bwMode="auto">
          <a:xfrm>
            <a:off x="1221751" y="698500"/>
            <a:ext cx="1349600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70"/>
            <a:r>
              <a:rPr lang="en-US" sz="2333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29000" y="2032000"/>
            <a:ext cx="12700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Arial"/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921000" y="2286000"/>
            <a:ext cx="4445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endParaRPr lang="en-US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762500" y="2286000"/>
            <a:ext cx="4445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endParaRPr lang="en-US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613135" y="1651000"/>
            <a:ext cx="3810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endParaRPr lang="en-US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048000" y="4635500"/>
            <a:ext cx="14605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Arial"/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540000" y="4889500"/>
            <a:ext cx="4445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endParaRPr lang="en-US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1278844" y="4000500"/>
            <a:ext cx="1226939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70"/>
            <a:r>
              <a:rPr lang="en-US" sz="2333" b="1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1143000" y="5330037"/>
            <a:ext cx="14372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70"/>
            <a:r>
              <a:rPr lang="en-US" sz="20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477000" y="2286000"/>
            <a:ext cx="4445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endParaRPr lang="en-US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048500" y="2032000"/>
            <a:ext cx="12700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Arial"/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080000" y="3302000"/>
            <a:ext cx="1460500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Arial"/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4889500"/>
            <a:ext cx="4445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endParaRPr lang="en-US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91129" y="5484173"/>
            <a:ext cx="1420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/>
            <a:r>
              <a:rPr lang="en-US" sz="1000" dirty="0">
                <a:solidFill>
                  <a:srgbClr val="000000"/>
                </a:solidFill>
              </a:rPr>
              <a:t>Slide credit: D. </a:t>
            </a:r>
            <a:r>
              <a:rPr lang="en-US" sz="1000" dirty="0" err="1">
                <a:solidFill>
                  <a:srgbClr val="000000"/>
                </a:solidFill>
              </a:rPr>
              <a:t>Hoiem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5400000">
            <a:off x="5651500" y="4191000"/>
            <a:ext cx="3810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>
              <a:defRPr/>
            </a:pPr>
            <a:endParaRPr lang="en-US">
              <a:solidFill>
                <a:srgbClr val="FFFFFF"/>
              </a:solidFill>
              <a:latin typeface="Calibri"/>
              <a:cs typeface="Arial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000" y="2032000"/>
            <a:ext cx="1864682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699003"/>
            <a:ext cx="666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>
                <a:solidFill>
                  <a:srgbClr val="292934"/>
                </a:solidFill>
              </a:rPr>
              <a:pPr/>
              <a:t>32</a:t>
            </a:fld>
            <a:endParaRPr lang="en-US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Traditional recognition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2219860" y="1714500"/>
            <a:ext cx="2161646" cy="13335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76192" tIns="38096" rIns="76192" bIns="38096" anchor="ctr"/>
          <a:lstStyle/>
          <a:p>
            <a:pPr algn="ctr" defTabSz="761970" eaLnBrk="0" hangingPunct="0"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Adobe Caslon Pro"/>
              </a:rPr>
              <a:t>Hand-designed</a:t>
            </a:r>
            <a:br>
              <a:rPr lang="en-US" sz="2000" dirty="0">
                <a:solidFill>
                  <a:srgbClr val="000000"/>
                </a:solidFill>
                <a:latin typeface="Arial"/>
                <a:cs typeface="Adobe Caslon Pro"/>
              </a:rPr>
            </a:br>
            <a:r>
              <a:rPr lang="en-US" sz="2000" dirty="0">
                <a:solidFill>
                  <a:srgbClr val="000000"/>
                </a:solidFill>
                <a:latin typeface="Arial"/>
                <a:cs typeface="Adobe Caslon Pro"/>
              </a:rPr>
              <a:t>feature extraction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825600" y="1714500"/>
            <a:ext cx="2161646" cy="13335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76192" tIns="38096" rIns="76192" bIns="38096" anchor="ctr"/>
          <a:lstStyle/>
          <a:p>
            <a:pPr algn="ctr" defTabSz="761970" eaLnBrk="0" hangingPunct="0"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Adobe Caslon Pro"/>
              </a:rPr>
              <a:t>Trainable</a:t>
            </a:r>
            <a:br>
              <a:rPr lang="en-US" sz="2000" dirty="0">
                <a:solidFill>
                  <a:srgbClr val="000000"/>
                </a:solidFill>
                <a:latin typeface="Arial"/>
                <a:cs typeface="Adobe Caslon Pro"/>
              </a:rPr>
            </a:br>
            <a:r>
              <a:rPr lang="en-US" sz="2000" dirty="0">
                <a:solidFill>
                  <a:srgbClr val="000000"/>
                </a:solidFill>
                <a:latin typeface="Arial"/>
                <a:cs typeface="Adobe Caslon Pro"/>
              </a:rPr>
              <a:t>classifier</a:t>
            </a: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1905000" y="2286003"/>
            <a:ext cx="254000" cy="22225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76192" tIns="38096" rIns="76192" bIns="38096" anchor="ctr"/>
          <a:lstStyle/>
          <a:p>
            <a:pPr defTabSz="761970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7048091" y="2286000"/>
            <a:ext cx="317500" cy="1905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76192" tIns="38096" rIns="76192" bIns="38096" anchor="ctr"/>
          <a:lstStyle/>
          <a:p>
            <a:pPr defTabSz="761970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968063" y="1968506"/>
            <a:ext cx="1508437" cy="69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192" tIns="38096" rIns="76192" bIns="380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761970" eaLnBrk="1" hangingPunct="1"/>
            <a:r>
              <a:rPr lang="en-US" sz="2000" dirty="0">
                <a:solidFill>
                  <a:srgbClr val="000000"/>
                </a:solidFill>
                <a:latin typeface="Arial"/>
              </a:rPr>
              <a:t>Image</a:t>
            </a:r>
          </a:p>
          <a:p>
            <a:pPr defTabSz="761970" eaLnBrk="1" hangingPunct="1"/>
            <a:r>
              <a:rPr lang="en-US" sz="2000" dirty="0">
                <a:solidFill>
                  <a:srgbClr val="000000"/>
                </a:solidFill>
                <a:latin typeface="Arial"/>
              </a:rPr>
              <a:t>Pixels</a:t>
            </a:r>
          </a:p>
        </p:txBody>
      </p:sp>
      <p:sp>
        <p:nvSpPr>
          <p:cNvPr id="10254" name="Content Placeholder 2"/>
          <p:cNvSpPr txBox="1">
            <a:spLocks/>
          </p:cNvSpPr>
          <p:nvPr/>
        </p:nvSpPr>
        <p:spPr bwMode="auto">
          <a:xfrm>
            <a:off x="889000" y="3619500"/>
            <a:ext cx="7366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192" tIns="38096" rIns="76192" bIns="38096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defTabSz="761970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cs typeface="Arial" charset="0"/>
              </a:rPr>
              <a:t>Features are not learned</a:t>
            </a:r>
          </a:p>
          <a:p>
            <a:pPr lvl="1" defTabSz="761970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667" dirty="0">
                <a:solidFill>
                  <a:srgbClr val="000000"/>
                </a:solidFill>
                <a:latin typeface="Arial"/>
                <a:cs typeface="Arial" charset="0"/>
              </a:rPr>
              <a:t>Trainable classifier is often generic (e.g. SVM)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7359748" y="2032006"/>
            <a:ext cx="894459" cy="69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2" tIns="38096" rIns="76192" bIns="380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761970" eaLnBrk="1" hangingPunct="1"/>
            <a:r>
              <a:rPr lang="en-US" sz="2000" dirty="0">
                <a:solidFill>
                  <a:srgbClr val="000000"/>
                </a:solidFill>
                <a:latin typeface="Arial"/>
              </a:rPr>
              <a:t>Object</a:t>
            </a:r>
            <a:br>
              <a:rPr lang="en-US" sz="2000" dirty="0">
                <a:solidFill>
                  <a:srgbClr val="000000"/>
                </a:solidFill>
                <a:latin typeface="Arial"/>
              </a:rPr>
            </a:br>
            <a:r>
              <a:rPr lang="en-US" sz="2000" dirty="0">
                <a:solidFill>
                  <a:srgbClr val="000000"/>
                </a:solidFill>
                <a:latin typeface="Arial"/>
              </a:rPr>
              <a:t>Class</a:t>
            </a:r>
          </a:p>
        </p:txBody>
      </p:sp>
      <p:sp>
        <p:nvSpPr>
          <p:cNvPr id="13" name="Right Arrow 12"/>
          <p:cNvSpPr>
            <a:spLocks noChangeArrowheads="1"/>
          </p:cNvSpPr>
          <p:nvPr/>
        </p:nvSpPr>
        <p:spPr bwMode="auto">
          <a:xfrm>
            <a:off x="4445000" y="2286000"/>
            <a:ext cx="317500" cy="1905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76192" tIns="38096" rIns="76192" bIns="38096" anchor="ctr"/>
          <a:lstStyle/>
          <a:p>
            <a:pPr defTabSz="761970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A8FCF-BE3B-4236-A7B6-D98BF6429173}" type="slidenum">
              <a:rPr lang="en-US" smtClean="0">
                <a:solidFill>
                  <a:srgbClr val="292934"/>
                </a:solidFill>
              </a:rPr>
              <a:pPr/>
              <a:t>33</a:t>
            </a:fld>
            <a:endParaRPr lang="en-US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33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086100" y="1257300"/>
            <a:ext cx="5067300" cy="1714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4377399" y="1579421"/>
            <a:ext cx="1053499" cy="70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85750"/>
            <a:ext cx="6172200" cy="628650"/>
          </a:xfrm>
        </p:spPr>
        <p:txBody>
          <a:bodyPr/>
          <a:lstStyle/>
          <a:p>
            <a:r>
              <a:rPr lang="en-US" dirty="0"/>
              <a:t>Image features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584" y="1247775"/>
            <a:ext cx="1710065" cy="1724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4451" y="97421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5877" t="8333" r="3918" b="8299"/>
          <a:stretch/>
        </p:blipFill>
        <p:spPr>
          <a:xfrm>
            <a:off x="3200400" y="1602200"/>
            <a:ext cx="1184609" cy="66757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98862" y="1284026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/>
              <a:t>Color: </a:t>
            </a:r>
            <a:r>
              <a:rPr lang="en-US" dirty="0"/>
              <a:t>Quantize RGB values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77000" y="1272632"/>
            <a:ext cx="1505669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/>
              <a:t>  Invariance?</a:t>
            </a:r>
          </a:p>
          <a:p>
            <a:r>
              <a:rPr lang="en-US" dirty="0"/>
              <a:t>? Translation</a:t>
            </a:r>
          </a:p>
          <a:p>
            <a:r>
              <a:rPr lang="en-US" dirty="0"/>
              <a:t>? Scale</a:t>
            </a:r>
          </a:p>
          <a:p>
            <a:r>
              <a:rPr lang="en-US" dirty="0"/>
              <a:t>? Rotation</a:t>
            </a:r>
          </a:p>
          <a:p>
            <a:r>
              <a:rPr lang="en-US" dirty="0"/>
              <a:t>? Occlusion</a:t>
            </a:r>
          </a:p>
        </p:txBody>
      </p:sp>
    </p:spTree>
    <p:extLst>
      <p:ext uri="{BB962C8B-B14F-4D97-AF65-F5344CB8AC3E}">
        <p14:creationId xmlns:p14="http://schemas.microsoft.com/office/powerpoint/2010/main" val="198269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086100" y="1257300"/>
            <a:ext cx="5295900" cy="1714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4377399" y="1579421"/>
            <a:ext cx="1053499" cy="70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85750"/>
            <a:ext cx="6172200" cy="628650"/>
          </a:xfrm>
        </p:spPr>
        <p:txBody>
          <a:bodyPr/>
          <a:lstStyle/>
          <a:p>
            <a:r>
              <a:rPr lang="en-US" dirty="0"/>
              <a:t>Image features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584" y="1247775"/>
            <a:ext cx="1710065" cy="1724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4451" y="97421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5877" t="8333" r="3918" b="8299"/>
          <a:stretch/>
        </p:blipFill>
        <p:spPr>
          <a:xfrm>
            <a:off x="3200400" y="1602200"/>
            <a:ext cx="1184609" cy="66757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98862" y="1284026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/>
              <a:t>Color: </a:t>
            </a:r>
            <a:r>
              <a:rPr lang="en-US" dirty="0"/>
              <a:t>Quantize RGB values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58705" y="1272632"/>
            <a:ext cx="1694695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/>
              <a:t>  Invariance?</a:t>
            </a:r>
          </a:p>
          <a:p>
            <a:r>
              <a:rPr lang="en-US" dirty="0"/>
              <a:t>? Translation</a:t>
            </a:r>
          </a:p>
          <a:p>
            <a:r>
              <a:rPr lang="en-US" dirty="0"/>
              <a:t>? Scale</a:t>
            </a:r>
          </a:p>
          <a:p>
            <a:r>
              <a:rPr lang="en-US" dirty="0"/>
              <a:t>? Rotation </a:t>
            </a:r>
            <a:r>
              <a:rPr lang="en-US" sz="675" dirty="0"/>
              <a:t>(in-planar)</a:t>
            </a:r>
            <a:endParaRPr lang="en-US" dirty="0"/>
          </a:p>
          <a:p>
            <a:r>
              <a:rPr lang="en-US" dirty="0"/>
              <a:t>? Occlusion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487036" y="1630024"/>
            <a:ext cx="228972" cy="2368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486075" y="2151332"/>
            <a:ext cx="228972" cy="2368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6480101" y="2446577"/>
            <a:ext cx="225499" cy="2392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6496497" y="1879179"/>
            <a:ext cx="228972" cy="2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85750"/>
            <a:ext cx="6172200" cy="628650"/>
          </a:xfrm>
        </p:spPr>
        <p:txBody>
          <a:bodyPr/>
          <a:lstStyle/>
          <a:p>
            <a:r>
              <a:rPr lang="en-US" dirty="0"/>
              <a:t>Image features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84" y="1247775"/>
            <a:ext cx="1710065" cy="1724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4451" y="97421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86100" y="1288640"/>
            <a:ext cx="4838700" cy="15688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7740" y="1333500"/>
            <a:ext cx="24178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Global shape:</a:t>
            </a:r>
            <a:r>
              <a:rPr lang="en-US" sz="1500" dirty="0"/>
              <a:t> PCA space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01505" y="1303971"/>
            <a:ext cx="1721810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  Invariance?</a:t>
            </a:r>
          </a:p>
          <a:p>
            <a:r>
              <a:rPr lang="en-US" dirty="0"/>
              <a:t>? Translation</a:t>
            </a:r>
          </a:p>
          <a:p>
            <a:r>
              <a:rPr lang="en-US" dirty="0"/>
              <a:t>? Scale</a:t>
            </a:r>
          </a:p>
          <a:p>
            <a:r>
              <a:rPr lang="en-US" dirty="0"/>
              <a:t>? Rotation </a:t>
            </a:r>
            <a:r>
              <a:rPr lang="en-US" sz="675" dirty="0"/>
              <a:t>(in-planar)</a:t>
            </a:r>
            <a:endParaRPr lang="en-US" dirty="0"/>
          </a:p>
          <a:p>
            <a:r>
              <a:rPr lang="en-US" dirty="0"/>
              <a:t>? Occlusion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833439" y="1739842"/>
            <a:ext cx="820431" cy="854354"/>
            <a:chOff x="3442333" y="3657600"/>
            <a:chExt cx="1741070" cy="17526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2333" y="3657600"/>
              <a:ext cx="1741070" cy="1752600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 rot="2006975">
              <a:off x="3635785" y="4045550"/>
              <a:ext cx="1453632" cy="1073168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7" idx="6"/>
              <a:endCxn id="27" idx="2"/>
            </p:cNvCxnSpPr>
            <p:nvPr/>
          </p:nvCxnSpPr>
          <p:spPr>
            <a:xfrm flipH="1" flipV="1">
              <a:off x="3756167" y="4181511"/>
              <a:ext cx="1212868" cy="8012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7" idx="4"/>
              <a:endCxn id="27" idx="0"/>
            </p:cNvCxnSpPr>
            <p:nvPr/>
          </p:nvCxnSpPr>
          <p:spPr>
            <a:xfrm flipV="1">
              <a:off x="4066834" y="4134424"/>
              <a:ext cx="591534" cy="895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3483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85750"/>
            <a:ext cx="6172200" cy="628650"/>
          </a:xfrm>
        </p:spPr>
        <p:txBody>
          <a:bodyPr/>
          <a:lstStyle/>
          <a:p>
            <a:r>
              <a:rPr lang="en-US" dirty="0"/>
              <a:t>Image features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84" y="1247775"/>
            <a:ext cx="1710065" cy="1724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4451" y="97421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86100" y="1257300"/>
            <a:ext cx="4572000" cy="1638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37740" y="2457450"/>
            <a:ext cx="23798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/>
              <a:t>Global shape:</a:t>
            </a:r>
            <a:r>
              <a:rPr lang="en-US" sz="1500" dirty="0"/>
              <a:t> PCA space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4250" y="1356836"/>
            <a:ext cx="1694695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/>
              <a:t>  Invariance?</a:t>
            </a:r>
          </a:p>
          <a:p>
            <a:r>
              <a:rPr lang="en-US" dirty="0"/>
              <a:t>? Translation</a:t>
            </a:r>
          </a:p>
          <a:p>
            <a:r>
              <a:rPr lang="en-US" dirty="0"/>
              <a:t>? Scale</a:t>
            </a:r>
          </a:p>
          <a:p>
            <a:r>
              <a:rPr lang="en-US" dirty="0"/>
              <a:t>? Rotation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675" dirty="0">
                <a:solidFill>
                  <a:prstClr val="black"/>
                </a:solidFill>
              </a:rPr>
              <a:t>(in-planar)</a:t>
            </a:r>
            <a:endParaRPr lang="en-US" dirty="0"/>
          </a:p>
          <a:p>
            <a:r>
              <a:rPr lang="en-US" dirty="0"/>
              <a:t>? Occlusion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833439" y="1619321"/>
            <a:ext cx="807511" cy="812858"/>
            <a:chOff x="3442333" y="3657600"/>
            <a:chExt cx="1741070" cy="17526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2333" y="3657600"/>
              <a:ext cx="1741070" cy="1752600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 rot="2006975">
              <a:off x="3635785" y="4045550"/>
              <a:ext cx="1453632" cy="1073168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7" idx="6"/>
              <a:endCxn id="27" idx="2"/>
            </p:cNvCxnSpPr>
            <p:nvPr/>
          </p:nvCxnSpPr>
          <p:spPr>
            <a:xfrm flipH="1" flipV="1">
              <a:off x="3756167" y="4181511"/>
              <a:ext cx="1212868" cy="8012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7" idx="4"/>
              <a:endCxn id="27" idx="0"/>
            </p:cNvCxnSpPr>
            <p:nvPr/>
          </p:nvCxnSpPr>
          <p:spPr>
            <a:xfrm flipV="1">
              <a:off x="4066834" y="4134424"/>
              <a:ext cx="591534" cy="895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5756544" y="1729708"/>
            <a:ext cx="189233" cy="19576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5748660" y="2246981"/>
            <a:ext cx="189233" cy="1957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5748660" y="2570919"/>
            <a:ext cx="204999" cy="2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58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85750"/>
            <a:ext cx="6172200" cy="628650"/>
          </a:xfrm>
        </p:spPr>
        <p:txBody>
          <a:bodyPr/>
          <a:lstStyle/>
          <a:p>
            <a:r>
              <a:rPr lang="en-US" dirty="0"/>
              <a:t>Image features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84" y="1247775"/>
            <a:ext cx="1710065" cy="1724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4451" y="97421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048000" y="1257300"/>
            <a:ext cx="4724400" cy="1680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182105" y="1257300"/>
            <a:ext cx="25298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sng" dirty="0"/>
              <a:t>Local shape:</a:t>
            </a:r>
            <a:r>
              <a:rPr lang="en-US" sz="1500" dirty="0"/>
              <a:t> shape context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925305" y="1307050"/>
            <a:ext cx="1694695" cy="1477328"/>
          </a:xfrm>
          <a:prstGeom prst="rect">
            <a:avLst/>
          </a:prstGeom>
          <a:noFill/>
          <a:ln w="28575" cmpd="sng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/>
              <a:t>  Invariance?</a:t>
            </a:r>
          </a:p>
          <a:p>
            <a:r>
              <a:rPr lang="en-US" dirty="0"/>
              <a:t>? Translation</a:t>
            </a:r>
          </a:p>
          <a:p>
            <a:r>
              <a:rPr lang="en-US" dirty="0"/>
              <a:t>? Scale</a:t>
            </a:r>
          </a:p>
          <a:p>
            <a:r>
              <a:rPr lang="en-US" dirty="0"/>
              <a:t>? Rotation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675" dirty="0">
                <a:solidFill>
                  <a:prstClr val="black"/>
                </a:solidFill>
              </a:rPr>
              <a:t>(in-planar)</a:t>
            </a:r>
            <a:endParaRPr lang="en-US" dirty="0"/>
          </a:p>
          <a:p>
            <a:r>
              <a:rPr lang="en-US" dirty="0"/>
              <a:t>? Occlusion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639306" y="1636281"/>
            <a:ext cx="1657246" cy="1068819"/>
            <a:chOff x="5382320" y="3060772"/>
            <a:chExt cx="3005932" cy="193863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37" t="6418" r="14659" b="19940"/>
            <a:stretch/>
          </p:blipFill>
          <p:spPr>
            <a:xfrm>
              <a:off x="5483074" y="3381411"/>
              <a:ext cx="1736925" cy="161799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6638"/>
            <a:stretch/>
          </p:blipFill>
          <p:spPr>
            <a:xfrm>
              <a:off x="5382320" y="3060772"/>
              <a:ext cx="1507978" cy="15367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6"/>
            <a:srcRect l="46058" t="64697" r="1147" b="10622"/>
            <a:stretch/>
          </p:blipFill>
          <p:spPr>
            <a:xfrm>
              <a:off x="7086600" y="4311632"/>
              <a:ext cx="1301652" cy="453855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5943600" y="1638300"/>
            <a:ext cx="274336" cy="28380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19" b="43889" l="1337" r="31551"/>
                    </a14:imgEffect>
                  </a14:imgLayer>
                </a14:imgProps>
              </a:ext>
            </a:extLst>
          </a:blip>
          <a:srcRect r="67711" b="53729"/>
          <a:stretch/>
        </p:blipFill>
        <p:spPr>
          <a:xfrm>
            <a:off x="5943600" y="1929427"/>
            <a:ext cx="234188" cy="2422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130" b="97037" l="67380" r="98997"/>
                    </a14:imgEffect>
                  </a14:imgLayer>
                </a14:imgProps>
              </a:ext>
            </a:extLst>
          </a:blip>
          <a:srcRect l="67404" t="52101"/>
          <a:stretch/>
        </p:blipFill>
        <p:spPr>
          <a:xfrm>
            <a:off x="5967201" y="2408348"/>
            <a:ext cx="279729" cy="2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6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Bag of Words</a:t>
            </a:r>
          </a:p>
        </p:txBody>
      </p:sp>
      <p:grpSp>
        <p:nvGrpSpPr>
          <p:cNvPr id="14339" name="Group 6"/>
          <p:cNvGrpSpPr>
            <a:grpSpLocks/>
          </p:cNvGrpSpPr>
          <p:nvPr/>
        </p:nvGrpSpPr>
        <p:grpSpPr bwMode="auto">
          <a:xfrm>
            <a:off x="2984509" y="1079500"/>
            <a:ext cx="3008313" cy="4191000"/>
            <a:chOff x="3072" y="1008"/>
            <a:chExt cx="2274" cy="3168"/>
          </a:xfrm>
        </p:grpSpPr>
        <p:pic>
          <p:nvPicPr>
            <p:cNvPr id="14340" name="Picture 7" descr="lunch-bagtran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008"/>
              <a:ext cx="2274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1" name="Picture 8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4560" y="3072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2" name="Picture 9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4224" y="1632"/>
              <a:ext cx="432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3" name="Picture 10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t="38583" r="43579" b="54558"/>
            <a:stretch>
              <a:fillRect/>
            </a:stretch>
          </p:blipFill>
          <p:spPr bwMode="auto">
            <a:xfrm>
              <a:off x="3360" y="3120"/>
              <a:ext cx="432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4" name="Picture 11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66" t="15433" r="51772" b="79422"/>
            <a:stretch>
              <a:fillRect/>
            </a:stretch>
          </p:blipFill>
          <p:spPr bwMode="auto">
            <a:xfrm>
              <a:off x="4416" y="249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5" name="Picture 12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3840" y="2544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6" name="Picture 13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21" t="32582" r="31876" b="62274"/>
            <a:stretch>
              <a:fillRect/>
            </a:stretch>
          </p:blipFill>
          <p:spPr bwMode="auto">
            <a:xfrm>
              <a:off x="4368" y="3600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14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4512" y="206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8" name="Picture 15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4032" y="302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9" name="Picture 16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8" t="24008" r="45920" b="63130"/>
            <a:stretch>
              <a:fillRect/>
            </a:stretch>
          </p:blipFill>
          <p:spPr bwMode="auto">
            <a:xfrm>
              <a:off x="3792" y="1680"/>
              <a:ext cx="288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0" name="Picture 17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3648" y="3552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034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1143000" y="1314450"/>
            <a:ext cx="6858000" cy="41148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143000" y="400050"/>
            <a:ext cx="6400800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700" b="1" dirty="0"/>
              <a:t>Classification: </a:t>
            </a:r>
          </a:p>
          <a:p>
            <a:r>
              <a:rPr lang="en-US" sz="2100" dirty="0"/>
              <a:t>Does this image contain a building? [yes/no]</a:t>
            </a:r>
            <a:endParaRPr lang="en-US" sz="2400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314950" y="2514601"/>
            <a:ext cx="800100" cy="507831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chemeClr val="accent2"/>
                </a:solidFill>
                <a:latin typeface="Calibri" pitchFamily="34" charset="0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184172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32" y="2388692"/>
            <a:ext cx="892969" cy="922734"/>
          </a:xfrm>
          <a:prstGeom prst="rect">
            <a:avLst/>
          </a:prstGeom>
        </p:spPr>
      </p:pic>
      <p:pic>
        <p:nvPicPr>
          <p:cNvPr id="124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99929" y="1332012"/>
            <a:ext cx="907852" cy="922734"/>
          </a:xfrm>
          <a:prstGeom prst="rect">
            <a:avLst/>
          </a:prstGeom>
        </p:spPr>
      </p:pic>
      <p:pic>
        <p:nvPicPr>
          <p:cNvPr id="125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50232" y="3445371"/>
            <a:ext cx="892969" cy="937617"/>
          </a:xfrm>
          <a:prstGeom prst="rect">
            <a:avLst/>
          </a:prstGeom>
        </p:spPr>
      </p:pic>
      <p:pic>
        <p:nvPicPr>
          <p:cNvPr id="126" name="Image" descr="Imag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60789" y="1332012"/>
            <a:ext cx="892969" cy="922734"/>
          </a:xfrm>
          <a:prstGeom prst="rect">
            <a:avLst/>
          </a:prstGeom>
        </p:spPr>
      </p:pic>
      <p:pic>
        <p:nvPicPr>
          <p:cNvPr id="127" name="Image" descr="Imag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53953" y="1332012"/>
            <a:ext cx="892969" cy="922734"/>
          </a:xfrm>
          <a:prstGeom prst="rect">
            <a:avLst/>
          </a:prstGeom>
        </p:spPr>
      </p:pic>
      <p:pic>
        <p:nvPicPr>
          <p:cNvPr id="128" name="Image" descr="Imag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07371" y="2388692"/>
            <a:ext cx="892969" cy="922734"/>
          </a:xfrm>
          <a:prstGeom prst="rect">
            <a:avLst/>
          </a:prstGeom>
        </p:spPr>
      </p:pic>
      <p:pic>
        <p:nvPicPr>
          <p:cNvPr id="129" name="Image" descr="Imag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364510" y="2388692"/>
            <a:ext cx="892969" cy="922734"/>
          </a:xfrm>
          <a:prstGeom prst="rect">
            <a:avLst/>
          </a:prstGeom>
        </p:spPr>
      </p:pic>
      <p:pic>
        <p:nvPicPr>
          <p:cNvPr id="130" name="Image" descr="Imag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207371" y="3445371"/>
            <a:ext cx="892969" cy="922734"/>
          </a:xfrm>
          <a:prstGeom prst="rect">
            <a:avLst/>
          </a:prstGeom>
        </p:spPr>
      </p:pic>
      <p:pic>
        <p:nvPicPr>
          <p:cNvPr id="131" name="Image" descr="Imag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364510" y="3445371"/>
            <a:ext cx="892969" cy="922734"/>
          </a:xfrm>
          <a:prstGeom prst="rect">
            <a:avLst/>
          </a:prstGeom>
        </p:spPr>
      </p:pic>
      <p:pic>
        <p:nvPicPr>
          <p:cNvPr id="132" name="Image" descr="Imag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514207" y="1332012"/>
            <a:ext cx="892969" cy="922734"/>
          </a:xfrm>
          <a:prstGeom prst="rect">
            <a:avLst/>
          </a:prstGeom>
        </p:spPr>
      </p:pic>
      <p:pic>
        <p:nvPicPr>
          <p:cNvPr id="133" name="Image" descr="Imag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900535" y="2388692"/>
            <a:ext cx="892969" cy="922734"/>
          </a:xfrm>
          <a:prstGeom prst="rect">
            <a:avLst/>
          </a:prstGeom>
        </p:spPr>
      </p:pic>
      <p:pic>
        <p:nvPicPr>
          <p:cNvPr id="134" name="Image" descr="Imag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514207" y="2388692"/>
            <a:ext cx="892969" cy="922734"/>
          </a:xfrm>
          <a:prstGeom prst="rect">
            <a:avLst/>
          </a:prstGeom>
        </p:spPr>
      </p:pic>
      <p:pic>
        <p:nvPicPr>
          <p:cNvPr id="135" name="Image" descr="Image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6517928" y="3445371"/>
            <a:ext cx="892969" cy="922734"/>
          </a:xfrm>
          <a:prstGeom prst="rect">
            <a:avLst/>
          </a:prstGeom>
        </p:spPr>
      </p:pic>
      <p:pic>
        <p:nvPicPr>
          <p:cNvPr id="136" name="Image" descr="Imag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900535" y="3445371"/>
            <a:ext cx="892969" cy="922734"/>
          </a:xfrm>
          <a:prstGeom prst="rect">
            <a:avLst/>
          </a:prstGeom>
        </p:spPr>
      </p:pic>
      <p:pic>
        <p:nvPicPr>
          <p:cNvPr id="137" name="Image" descr="Imag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900535" y="1332012"/>
            <a:ext cx="892969" cy="922734"/>
          </a:xfrm>
          <a:prstGeom prst="rect">
            <a:avLst/>
          </a:prstGeom>
        </p:spPr>
      </p:pic>
      <p:sp>
        <p:nvSpPr>
          <p:cNvPr id="138" name="What object do these parts belong to?"/>
          <p:cNvSpPr txBox="1"/>
          <p:nvPr/>
        </p:nvSpPr>
        <p:spPr>
          <a:xfrm>
            <a:off x="2233619" y="745273"/>
            <a:ext cx="4676762" cy="38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What object do these parts belong to?</a:t>
            </a:r>
          </a:p>
        </p:txBody>
      </p:sp>
    </p:spTree>
    <p:extLst>
      <p:ext uri="{BB962C8B-B14F-4D97-AF65-F5344CB8AC3E}">
        <p14:creationId xmlns:p14="http://schemas.microsoft.com/office/powerpoint/2010/main" val="35023384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32" y="2291366"/>
            <a:ext cx="4600269" cy="344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25008" y="1518100"/>
            <a:ext cx="892969" cy="922735"/>
          </a:xfrm>
          <a:prstGeom prst="rect">
            <a:avLst/>
          </a:prstGeom>
        </p:spPr>
      </p:pic>
      <p:pic>
        <p:nvPicPr>
          <p:cNvPr id="142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56" y="465141"/>
            <a:ext cx="907852" cy="922735"/>
          </a:xfrm>
          <a:prstGeom prst="rect">
            <a:avLst/>
          </a:prstGeom>
        </p:spPr>
      </p:pic>
      <p:pic>
        <p:nvPicPr>
          <p:cNvPr id="143" name="Image" descr="Imag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41161" y="2563618"/>
            <a:ext cx="892969" cy="937618"/>
          </a:xfrm>
          <a:prstGeom prst="rect">
            <a:avLst/>
          </a:prstGeom>
        </p:spPr>
      </p:pic>
      <p:pic>
        <p:nvPicPr>
          <p:cNvPr id="144" name="Image" descr="Imag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49988" y="465141"/>
            <a:ext cx="892969" cy="922735"/>
          </a:xfrm>
          <a:prstGeom prst="rect">
            <a:avLst/>
          </a:prstGeom>
        </p:spPr>
      </p:pic>
      <p:pic>
        <p:nvPicPr>
          <p:cNvPr id="145" name="Image" descr="Imag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825008" y="465141"/>
            <a:ext cx="892969" cy="922735"/>
          </a:xfrm>
          <a:prstGeom prst="rect">
            <a:avLst/>
          </a:prstGeom>
        </p:spPr>
      </p:pic>
      <p:pic>
        <p:nvPicPr>
          <p:cNvPr id="146" name="Image" descr="Imag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37498" y="1518100"/>
            <a:ext cx="892969" cy="922735"/>
          </a:xfrm>
          <a:prstGeom prst="rect">
            <a:avLst/>
          </a:prstGeom>
        </p:spPr>
      </p:pic>
      <p:pic>
        <p:nvPicPr>
          <p:cNvPr id="147" name="Image" descr="Imag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049988" y="1518100"/>
            <a:ext cx="892969" cy="922735"/>
          </a:xfrm>
          <a:prstGeom prst="rect">
            <a:avLst/>
          </a:prstGeom>
        </p:spPr>
      </p:pic>
      <p:pic>
        <p:nvPicPr>
          <p:cNvPr id="148" name="Image" descr="Imag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937498" y="2571059"/>
            <a:ext cx="892969" cy="922735"/>
          </a:xfrm>
          <a:prstGeom prst="rect">
            <a:avLst/>
          </a:prstGeom>
        </p:spPr>
      </p:pic>
      <p:pic>
        <p:nvPicPr>
          <p:cNvPr id="149" name="Image" descr="Imag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049988" y="2571059"/>
            <a:ext cx="892969" cy="922735"/>
          </a:xfrm>
          <a:prstGeom prst="rect">
            <a:avLst/>
          </a:prstGeom>
        </p:spPr>
      </p:pic>
      <p:sp>
        <p:nvSpPr>
          <p:cNvPr id="150" name="a collection of local features…"/>
          <p:cNvSpPr txBox="1"/>
          <p:nvPr/>
        </p:nvSpPr>
        <p:spPr>
          <a:xfrm>
            <a:off x="4661956" y="3432619"/>
            <a:ext cx="3444053" cy="56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a collection of local features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000"/>
            </a:pPr>
            <a:r>
              <a:rPr sz="1172" kern="0">
                <a:solidFill>
                  <a:srgbClr val="000000"/>
                </a:solidFill>
                <a:latin typeface="Helvetica Light"/>
                <a:sym typeface="Helvetica Light"/>
              </a:rPr>
              <a:t>(bag-of-features)</a:t>
            </a:r>
          </a:p>
        </p:txBody>
      </p:sp>
      <p:sp>
        <p:nvSpPr>
          <p:cNvPr id="151" name="An object as"/>
          <p:cNvSpPr txBox="1"/>
          <p:nvPr/>
        </p:nvSpPr>
        <p:spPr>
          <a:xfrm>
            <a:off x="1129258" y="2019640"/>
            <a:ext cx="1579761" cy="38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An object as</a:t>
            </a:r>
          </a:p>
        </p:txBody>
      </p:sp>
      <p:pic>
        <p:nvPicPr>
          <p:cNvPr id="155" name="Connection Line" descr="Connection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077658" y="852063"/>
            <a:ext cx="2495556" cy="1187476"/>
          </a:xfrm>
          <a:prstGeom prst="rect">
            <a:avLst/>
          </a:prstGeom>
        </p:spPr>
      </p:pic>
      <p:sp>
        <p:nvSpPr>
          <p:cNvPr id="153" name="Some local feature are very informative"/>
          <p:cNvSpPr txBox="1"/>
          <p:nvPr/>
        </p:nvSpPr>
        <p:spPr>
          <a:xfrm>
            <a:off x="1015041" y="309461"/>
            <a:ext cx="2210793" cy="565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9766" tIns="29766" rIns="29766" bIns="29766" anchor="ctr">
            <a:spAutoFit/>
          </a:bodyPr>
          <a:lstStyle>
            <a:lvl1pPr algn="l">
              <a:defRPr sz="2800">
                <a:solidFill>
                  <a:schemeClr val="accent2"/>
                </a:solidFill>
              </a:defRPr>
            </a:lvl1pPr>
          </a:lstStyle>
          <a:p>
            <a:pPr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641" kern="0">
                <a:solidFill>
                  <a:srgbClr val="00882B"/>
                </a:solidFill>
                <a:latin typeface="Helvetica Light"/>
                <a:sym typeface="Helvetica Light"/>
              </a:rPr>
              <a:t>Some local feature are very informative</a:t>
            </a:r>
          </a:p>
        </p:txBody>
      </p:sp>
      <p:sp>
        <p:nvSpPr>
          <p:cNvPr id="154" name="deals well with occlusion…"/>
          <p:cNvSpPr txBox="1"/>
          <p:nvPr/>
        </p:nvSpPr>
        <p:spPr>
          <a:xfrm>
            <a:off x="5140134" y="4106317"/>
            <a:ext cx="2263602" cy="70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marL="202559" indent="-202559" defTabSz="342283" fontAlgn="auto" hangingPunct="0">
              <a:spcBef>
                <a:spcPts val="0"/>
              </a:spcBef>
              <a:spcAft>
                <a:spcPts val="0"/>
              </a:spcAft>
              <a:buSzPct val="75000"/>
              <a:buFontTx/>
              <a:buChar char="•"/>
              <a:defRPr sz="24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deals well with occlusion</a:t>
            </a:r>
          </a:p>
          <a:p>
            <a:pPr marL="202559" indent="-202559" defTabSz="342283" fontAlgn="auto" hangingPunct="0">
              <a:spcBef>
                <a:spcPts val="0"/>
              </a:spcBef>
              <a:spcAft>
                <a:spcPts val="0"/>
              </a:spcAft>
              <a:buSzPct val="75000"/>
              <a:buFontTx/>
              <a:buChar char="•"/>
              <a:defRPr sz="24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scale invariant</a:t>
            </a:r>
          </a:p>
          <a:p>
            <a:pPr marL="202559" indent="-202559" defTabSz="342283" fontAlgn="auto" hangingPunct="0">
              <a:spcBef>
                <a:spcPts val="0"/>
              </a:spcBef>
              <a:spcAft>
                <a:spcPts val="0"/>
              </a:spcAft>
              <a:buSzPct val="75000"/>
              <a:buFontTx/>
              <a:buChar char="•"/>
              <a:defRPr sz="2400"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rotation invariant</a:t>
            </a:r>
          </a:p>
        </p:txBody>
      </p:sp>
    </p:spTree>
    <p:extLst>
      <p:ext uri="{BB962C8B-B14F-4D97-AF65-F5344CB8AC3E}">
        <p14:creationId xmlns:p14="http://schemas.microsoft.com/office/powerpoint/2010/main" val="121617870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(not so) crazy assum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rPr sz="4000" dirty="0"/>
              <a:t>(not so) crazy assumption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23C6A1-B274-604E-9D09-0AC1E77DE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59" name="spatial information of local features…"/>
          <p:cNvSpPr txBox="1"/>
          <p:nvPr/>
        </p:nvSpPr>
        <p:spPr>
          <a:xfrm>
            <a:off x="1257390" y="4220478"/>
            <a:ext cx="6629220" cy="70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spatial information of local features 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can be ignored for object recognition (i.e., verification)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41439" y="2496218"/>
            <a:ext cx="1305510" cy="744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640" y="2206862"/>
            <a:ext cx="912272" cy="1174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83666" y="2496218"/>
            <a:ext cx="1157553" cy="744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8062" y="2420982"/>
            <a:ext cx="1198194" cy="744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6"/>
          <a:srcRect b="42658"/>
          <a:stretch>
            <a:fillRect/>
          </a:stretch>
        </p:blipFill>
        <p:spPr>
          <a:xfrm rot="5400000">
            <a:off x="5600766" y="2439833"/>
            <a:ext cx="1083137" cy="591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412398" y="2422240"/>
            <a:ext cx="1131841" cy="9063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7721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ag-of-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Bag-of-features</a:t>
            </a:r>
          </a:p>
        </p:txBody>
      </p:sp>
      <p:sp>
        <p:nvSpPr>
          <p:cNvPr id="176" name="an old idea"/>
          <p:cNvSpPr txBox="1"/>
          <p:nvPr/>
        </p:nvSpPr>
        <p:spPr>
          <a:xfrm>
            <a:off x="3865476" y="3009900"/>
            <a:ext cx="1413048" cy="38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an old idea</a:t>
            </a:r>
          </a:p>
        </p:txBody>
      </p:sp>
      <p:sp>
        <p:nvSpPr>
          <p:cNvPr id="177" name="(e.g., texture recognition and information retrieval)"/>
          <p:cNvSpPr txBox="1"/>
          <p:nvPr/>
        </p:nvSpPr>
        <p:spPr>
          <a:xfrm>
            <a:off x="2525365" y="3467100"/>
            <a:ext cx="4093269" cy="276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24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406" kern="0" dirty="0">
                <a:solidFill>
                  <a:srgbClr val="000000"/>
                </a:solidFill>
                <a:latin typeface="Helvetica Light"/>
                <a:sym typeface="Helvetica Light"/>
              </a:rPr>
              <a:t>(e.g., texture recognition and information retrieval)</a:t>
            </a:r>
          </a:p>
        </p:txBody>
      </p:sp>
      <p:sp>
        <p:nvSpPr>
          <p:cNvPr id="178" name="represent a data item (document, texture, image)…"/>
          <p:cNvSpPr txBox="1"/>
          <p:nvPr/>
        </p:nvSpPr>
        <p:spPr>
          <a:xfrm>
            <a:off x="1570777" y="1333500"/>
            <a:ext cx="6002446" cy="70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 dirty="0">
                <a:solidFill>
                  <a:srgbClr val="000000"/>
                </a:solidFill>
                <a:latin typeface="Helvetica Light"/>
                <a:sym typeface="Helvetica Light"/>
              </a:rPr>
              <a:t>represent a data item (document, texture, image)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 dirty="0">
                <a:solidFill>
                  <a:srgbClr val="000000"/>
                </a:solidFill>
                <a:latin typeface="Helvetica Light"/>
                <a:sym typeface="Helvetica Light"/>
              </a:rPr>
              <a:t>as a histogram over features</a:t>
            </a:r>
          </a:p>
        </p:txBody>
      </p:sp>
    </p:spTree>
    <p:extLst>
      <p:ext uri="{BB962C8B-B14F-4D97-AF65-F5344CB8AC3E}">
        <p14:creationId xmlns:p14="http://schemas.microsoft.com/office/powerpoint/2010/main" val="28167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ure recognition"/>
          <p:cNvSpPr txBox="1">
            <a:spLocks noGrp="1"/>
          </p:cNvSpPr>
          <p:nvPr>
            <p:ph type="title"/>
          </p:nvPr>
        </p:nvSpPr>
        <p:spPr>
          <a:xfrm>
            <a:off x="228600" y="260450"/>
            <a:ext cx="6503789" cy="795429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Texture recognition</a:t>
            </a:r>
          </a:p>
        </p:txBody>
      </p:sp>
      <p:pic>
        <p:nvPicPr>
          <p:cNvPr id="181" name="hexholes" descr="hexho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31" y="1609424"/>
            <a:ext cx="1116212" cy="1116212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2" name="D001_3" descr="D001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31" y="2889731"/>
            <a:ext cx="1116212" cy="1116212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3" name="D022_4" descr="D022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971" y="4170039"/>
            <a:ext cx="1116212" cy="1116212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4" name="hexholes_patch1" descr="hexholes_patch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657" y="2450641"/>
            <a:ext cx="110599" cy="10945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5" name="hexholes_patch2" descr="hexholes_patch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844" y="2451781"/>
            <a:ext cx="109458" cy="10831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6" name="hexholes_patch3" descr="hexholes_patch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5891" y="2450641"/>
            <a:ext cx="110598" cy="10945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7" name="brodatz1_1" descr="brodatz1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8938" y="3759497"/>
            <a:ext cx="104897" cy="10489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8" name="brodatz1_4" descr="brodatz1_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7310" y="3759497"/>
            <a:ext cx="104898" cy="10489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9" name="brodatz1_2" descr="brodatz1_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25" y="3759497"/>
            <a:ext cx="104897" cy="10489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90" name="brodatz1_5" descr="brodatz1_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1498" y="3759497"/>
            <a:ext cx="104897" cy="10489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91" name="brodatz1_6" descr="brodatz1_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5684" y="3759497"/>
            <a:ext cx="104897" cy="10489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192" name="Rectangle"/>
          <p:cNvSpPr/>
          <p:nvPr/>
        </p:nvSpPr>
        <p:spPr>
          <a:xfrm>
            <a:off x="4528658" y="1725482"/>
            <a:ext cx="109458" cy="670430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3" name="Rectangle"/>
          <p:cNvSpPr/>
          <p:nvPr/>
        </p:nvSpPr>
        <p:spPr>
          <a:xfrm>
            <a:off x="4692844" y="1629707"/>
            <a:ext cx="109458" cy="7662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4" name="Rectangle"/>
          <p:cNvSpPr/>
          <p:nvPr/>
        </p:nvSpPr>
        <p:spPr>
          <a:xfrm>
            <a:off x="4857032" y="1725482"/>
            <a:ext cx="109458" cy="670430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5" name="Rectangle"/>
          <p:cNvSpPr/>
          <p:nvPr/>
        </p:nvSpPr>
        <p:spPr>
          <a:xfrm>
            <a:off x="5018938" y="3198526"/>
            <a:ext cx="109458" cy="501682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6" name="Rectangle"/>
          <p:cNvSpPr/>
          <p:nvPr/>
        </p:nvSpPr>
        <p:spPr>
          <a:xfrm>
            <a:off x="5183125" y="3098190"/>
            <a:ext cx="109458" cy="60201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7" name="Rectangle"/>
          <p:cNvSpPr/>
          <p:nvPr/>
        </p:nvSpPr>
        <p:spPr>
          <a:xfrm>
            <a:off x="5347311" y="3173442"/>
            <a:ext cx="109458" cy="526766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8" name="Rectangle"/>
          <p:cNvSpPr/>
          <p:nvPr/>
        </p:nvSpPr>
        <p:spPr>
          <a:xfrm>
            <a:off x="5511498" y="3098190"/>
            <a:ext cx="109458" cy="60201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9" name="Rectangle"/>
          <p:cNvSpPr/>
          <p:nvPr/>
        </p:nvSpPr>
        <p:spPr>
          <a:xfrm>
            <a:off x="5675684" y="2997853"/>
            <a:ext cx="109458" cy="70235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0" name="Universal texton dictionary"/>
          <p:cNvSpPr txBox="1"/>
          <p:nvPr/>
        </p:nvSpPr>
        <p:spPr>
          <a:xfrm>
            <a:off x="4554629" y="2570360"/>
            <a:ext cx="1877250" cy="24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099" tIns="38099" rIns="38099" bIns="38099"/>
          <a:lstStyle>
            <a:lvl1pPr defTabSz="914400">
              <a:defRPr sz="17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535747" fontAlgn="auto" hangingPunct="0">
              <a:spcBef>
                <a:spcPts val="0"/>
              </a:spcBef>
              <a:spcAft>
                <a:spcPts val="0"/>
              </a:spcAft>
              <a:defRPr>
                <a:uFill>
                  <a:solidFill>
                    <a:srgbClr val="000000"/>
                  </a:solidFill>
                </a:uFill>
              </a:defRPr>
            </a:pPr>
            <a:r>
              <a:rPr sz="996" kern="0">
                <a:solidFill>
                  <a:srgbClr val="000000"/>
                </a:solidFill>
              </a:rPr>
              <a:t>Universal texton dictionary</a:t>
            </a:r>
          </a:p>
        </p:txBody>
      </p:sp>
      <p:pic>
        <p:nvPicPr>
          <p:cNvPr id="201" name="brodatz2_1" descr="brodatz2_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37590" y="5099845"/>
            <a:ext cx="104898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02" name="brodatz2_2" descr="brodatz2_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1778" y="5099845"/>
            <a:ext cx="104897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03" name="brodatz2_3" descr="brodatz2_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5963" y="5099845"/>
            <a:ext cx="104898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04" name="brodatz2_5" descr="brodatz2_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0151" y="5099845"/>
            <a:ext cx="104897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205" name="Rectangle"/>
          <p:cNvSpPr/>
          <p:nvPr/>
        </p:nvSpPr>
        <p:spPr>
          <a:xfrm>
            <a:off x="5837591" y="4383809"/>
            <a:ext cx="109458" cy="661308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6" name="Rectangle"/>
          <p:cNvSpPr/>
          <p:nvPr/>
        </p:nvSpPr>
        <p:spPr>
          <a:xfrm>
            <a:off x="6001778" y="4251547"/>
            <a:ext cx="109458" cy="79356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7" name="Rectangle"/>
          <p:cNvSpPr/>
          <p:nvPr/>
        </p:nvSpPr>
        <p:spPr>
          <a:xfrm>
            <a:off x="6165964" y="4349603"/>
            <a:ext cx="109458" cy="695514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8" name="Rectangle"/>
          <p:cNvSpPr/>
          <p:nvPr/>
        </p:nvSpPr>
        <p:spPr>
          <a:xfrm>
            <a:off x="6330151" y="4251547"/>
            <a:ext cx="109458" cy="79356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209" name="brodatz1_1" descr="brodatz1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217" y="2450641"/>
            <a:ext cx="104898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0" name="brodatz1_4" descr="brodatz1_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590" y="2450641"/>
            <a:ext cx="104898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1" name="brodatz1_2" descr="brodatz1_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5404" y="2450641"/>
            <a:ext cx="104897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2" name="brodatz1_5" descr="brodatz1_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3778" y="2450641"/>
            <a:ext cx="104897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3" name="brodatz1_6" descr="brodatz1_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7964" y="2450641"/>
            <a:ext cx="104898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4" name="brodatz2_1" descr="brodatz2_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2151" y="2450641"/>
            <a:ext cx="104897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5" name="brodatz2_2" descr="brodatz2_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6337" y="2450641"/>
            <a:ext cx="104898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6" name="brodatz2_3" descr="brodatz2_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0525" y="2450641"/>
            <a:ext cx="104897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7" name="brodatz2_5" descr="brodatz2_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4710" y="2450641"/>
            <a:ext cx="104898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218" name="Square"/>
          <p:cNvSpPr/>
          <p:nvPr/>
        </p:nvSpPr>
        <p:spPr>
          <a:xfrm>
            <a:off x="5021218" y="2286454"/>
            <a:ext cx="109458" cy="109458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19" name="Rectangle"/>
          <p:cNvSpPr/>
          <p:nvPr/>
        </p:nvSpPr>
        <p:spPr>
          <a:xfrm>
            <a:off x="5185404" y="2341183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0" name="Square"/>
          <p:cNvSpPr/>
          <p:nvPr/>
        </p:nvSpPr>
        <p:spPr>
          <a:xfrm>
            <a:off x="5349591" y="2286454"/>
            <a:ext cx="109458" cy="109458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1" name="Rectangle"/>
          <p:cNvSpPr/>
          <p:nvPr/>
        </p:nvSpPr>
        <p:spPr>
          <a:xfrm>
            <a:off x="5513778" y="2341183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2" name="Rectangle"/>
          <p:cNvSpPr/>
          <p:nvPr/>
        </p:nvSpPr>
        <p:spPr>
          <a:xfrm>
            <a:off x="5677964" y="2231725"/>
            <a:ext cx="109458" cy="164187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3" name="Square"/>
          <p:cNvSpPr/>
          <p:nvPr/>
        </p:nvSpPr>
        <p:spPr>
          <a:xfrm>
            <a:off x="5842151" y="2286454"/>
            <a:ext cx="109458" cy="109458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4" name="Rectangle"/>
          <p:cNvSpPr/>
          <p:nvPr/>
        </p:nvSpPr>
        <p:spPr>
          <a:xfrm>
            <a:off x="6006337" y="2341183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5" name="Rectangle"/>
          <p:cNvSpPr/>
          <p:nvPr/>
        </p:nvSpPr>
        <p:spPr>
          <a:xfrm>
            <a:off x="6170525" y="2341183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6" name="Square"/>
          <p:cNvSpPr/>
          <p:nvPr/>
        </p:nvSpPr>
        <p:spPr>
          <a:xfrm>
            <a:off x="6334711" y="2286454"/>
            <a:ext cx="109458" cy="109458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227" name="hexholes_patch1" descr="hexholes_patch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377" y="3754937"/>
            <a:ext cx="110599" cy="10945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28" name="hexholes_patch2" descr="hexholes_patch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0564" y="3756077"/>
            <a:ext cx="109458" cy="10831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29" name="hexholes_patch3" descr="hexholes_patch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610" y="3754937"/>
            <a:ext cx="110598" cy="10945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30" name="brodatz2_1" descr="brodatz2_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39871" y="3759497"/>
            <a:ext cx="104897" cy="10489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31" name="brodatz2_2" descr="brodatz2_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4058" y="3759497"/>
            <a:ext cx="104897" cy="10489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32" name="brodatz2_3" descr="brodatz2_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8244" y="3759497"/>
            <a:ext cx="104898" cy="10489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33" name="brodatz2_5" descr="brodatz2_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2431" y="3759497"/>
            <a:ext cx="104897" cy="10489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234" name="Rectangle"/>
          <p:cNvSpPr/>
          <p:nvPr/>
        </p:nvSpPr>
        <p:spPr>
          <a:xfrm>
            <a:off x="5839871" y="3650040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35" name="Square"/>
          <p:cNvSpPr/>
          <p:nvPr/>
        </p:nvSpPr>
        <p:spPr>
          <a:xfrm>
            <a:off x="6004058" y="3590750"/>
            <a:ext cx="109458" cy="11401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36" name="Rectangle"/>
          <p:cNvSpPr/>
          <p:nvPr/>
        </p:nvSpPr>
        <p:spPr>
          <a:xfrm>
            <a:off x="6168244" y="3650040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37" name="Rectangle"/>
          <p:cNvSpPr/>
          <p:nvPr/>
        </p:nvSpPr>
        <p:spPr>
          <a:xfrm>
            <a:off x="6332431" y="3650040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38" name="Rectangle"/>
          <p:cNvSpPr/>
          <p:nvPr/>
        </p:nvSpPr>
        <p:spPr>
          <a:xfrm>
            <a:off x="4526378" y="3645479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39" name="Rectangle"/>
          <p:cNvSpPr/>
          <p:nvPr/>
        </p:nvSpPr>
        <p:spPr>
          <a:xfrm>
            <a:off x="4690564" y="3645479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40" name="Square"/>
          <p:cNvSpPr/>
          <p:nvPr/>
        </p:nvSpPr>
        <p:spPr>
          <a:xfrm>
            <a:off x="4854751" y="3590750"/>
            <a:ext cx="109458" cy="109458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241" name="hexholes_patch1" descr="hexholes_patch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097" y="5095285"/>
            <a:ext cx="110599" cy="10945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42" name="hexholes_patch2" descr="hexholes_patch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284" y="5096424"/>
            <a:ext cx="109458" cy="10831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43" name="hexholes_patch3" descr="hexholes_patch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330" y="5095285"/>
            <a:ext cx="110598" cy="109458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244" name="Rectangle"/>
          <p:cNvSpPr/>
          <p:nvPr/>
        </p:nvSpPr>
        <p:spPr>
          <a:xfrm>
            <a:off x="4524097" y="4985827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4688284" y="4876369"/>
            <a:ext cx="109458" cy="164187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46" name="Rectangle"/>
          <p:cNvSpPr/>
          <p:nvPr/>
        </p:nvSpPr>
        <p:spPr>
          <a:xfrm>
            <a:off x="4852471" y="4985827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247" name="brodatz1_1" descr="brodatz1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6658" y="5099845"/>
            <a:ext cx="104897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48" name="brodatz1_4" descr="brodatz1_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5031" y="5099845"/>
            <a:ext cx="104897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49" name="brodatz1_2" descr="brodatz1_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0844" y="5099845"/>
            <a:ext cx="104898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50" name="brodatz1_5" descr="brodatz1_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9217" y="5099845"/>
            <a:ext cx="104898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51" name="brodatz1_6" descr="brodatz1_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404" y="5099845"/>
            <a:ext cx="104897" cy="104897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252" name="Square"/>
          <p:cNvSpPr/>
          <p:nvPr/>
        </p:nvSpPr>
        <p:spPr>
          <a:xfrm>
            <a:off x="5016658" y="4931098"/>
            <a:ext cx="109458" cy="11401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53" name="Rectangle"/>
          <p:cNvSpPr/>
          <p:nvPr/>
        </p:nvSpPr>
        <p:spPr>
          <a:xfrm>
            <a:off x="5180844" y="4990388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54" name="Rectangle"/>
          <p:cNvSpPr/>
          <p:nvPr/>
        </p:nvSpPr>
        <p:spPr>
          <a:xfrm>
            <a:off x="5345031" y="4990388"/>
            <a:ext cx="109458" cy="5472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55" name="Square"/>
          <p:cNvSpPr/>
          <p:nvPr/>
        </p:nvSpPr>
        <p:spPr>
          <a:xfrm>
            <a:off x="5509217" y="4931098"/>
            <a:ext cx="109458" cy="11401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56" name="Rectangle"/>
          <p:cNvSpPr/>
          <p:nvPr/>
        </p:nvSpPr>
        <p:spPr>
          <a:xfrm>
            <a:off x="5673404" y="4876369"/>
            <a:ext cx="109458" cy="168748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992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57" name="histogram"/>
          <p:cNvSpPr txBox="1"/>
          <p:nvPr/>
        </p:nvSpPr>
        <p:spPr>
          <a:xfrm>
            <a:off x="5107895" y="1850903"/>
            <a:ext cx="747916" cy="24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099" tIns="38099" rIns="38099" bIns="38099" anchor="ctr"/>
          <a:lstStyle>
            <a:lvl1pPr defTabSz="914400">
              <a:defRPr sz="17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535747" fontAlgn="auto" hangingPunct="0">
              <a:spcBef>
                <a:spcPts val="0"/>
              </a:spcBef>
              <a:spcAft>
                <a:spcPts val="0"/>
              </a:spcAft>
              <a:defRPr>
                <a:uFill>
                  <a:solidFill>
                    <a:srgbClr val="000000"/>
                  </a:solidFill>
                </a:uFill>
              </a:defRPr>
            </a:pPr>
            <a:r>
              <a:rPr sz="996" kern="0">
                <a:solidFill>
                  <a:srgbClr val="000000"/>
                </a:solidFill>
              </a:rPr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313743607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Vector Space Model"/>
          <p:cNvSpPr txBox="1">
            <a:spLocks noGrp="1"/>
          </p:cNvSpPr>
          <p:nvPr>
            <p:ph type="title"/>
          </p:nvPr>
        </p:nvSpPr>
        <p:spPr>
          <a:xfrm>
            <a:off x="152400" y="87823"/>
            <a:ext cx="7671495" cy="746105"/>
          </a:xfrm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r>
              <a:rPr sz="3200" dirty="0"/>
              <a:t>Vector Space Model</a:t>
            </a:r>
          </a:p>
        </p:txBody>
      </p:sp>
      <p:sp>
        <p:nvSpPr>
          <p:cNvPr id="262" name="G. Salton. ‘Mathematics and Information Retrieval’ Journal of Documentation,1979"/>
          <p:cNvSpPr txBox="1"/>
          <p:nvPr/>
        </p:nvSpPr>
        <p:spPr>
          <a:xfrm>
            <a:off x="2217590" y="786289"/>
            <a:ext cx="4708822" cy="21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17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996" kern="0">
                <a:solidFill>
                  <a:srgbClr val="000000"/>
                </a:solidFill>
                <a:latin typeface="Helvetica Light"/>
                <a:sym typeface="Helvetica Light"/>
              </a:rPr>
              <a:t>G. Salton. ‘Mathematics and Information Retrieval’ Journal of Documentation,1979</a:t>
            </a:r>
          </a:p>
        </p:txBody>
      </p:sp>
      <p:graphicFrame>
        <p:nvGraphicFramePr>
          <p:cNvPr id="263" name="Table"/>
          <p:cNvGraphicFramePr/>
          <p:nvPr/>
        </p:nvGraphicFramePr>
        <p:xfrm>
          <a:off x="3679701" y="2282276"/>
          <a:ext cx="3829440" cy="461368"/>
        </p:xfrm>
        <a:graphic>
          <a:graphicData uri="http://schemas.openxmlformats.org/drawingml/2006/table">
            <a:tbl>
              <a:tblPr/>
              <a:tblGrid>
                <a:gridCol w="478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0684"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1</a:t>
                      </a:r>
                    </a:p>
                  </a:txBody>
                  <a:tcPr marL="29766" marR="29766" marT="29766" marB="2976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6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2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1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0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0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0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1</a:t>
                      </a:r>
                    </a:p>
                  </a:txBody>
                  <a:tcPr marL="29766" marR="29766" marT="29766" marB="2976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84"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Tartan</a:t>
                      </a:r>
                    </a:p>
                  </a:txBody>
                  <a:tcPr marL="29766" marR="29766" marT="29766" marB="2976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robot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CHIMP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CMU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bio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soft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ankle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sensor</a:t>
                      </a:r>
                    </a:p>
                  </a:txBody>
                  <a:tcPr marL="29766" marR="29766" marT="29766" marB="2976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9955">
            <a:off x="1610418" y="3341202"/>
            <a:ext cx="1653906" cy="1984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9597">
            <a:off x="1594802" y="1128381"/>
            <a:ext cx="1685138" cy="188553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6" name="Table"/>
          <p:cNvGraphicFramePr/>
          <p:nvPr/>
        </p:nvGraphicFramePr>
        <p:xfrm>
          <a:off x="3716238" y="4751338"/>
          <a:ext cx="3829440" cy="461368"/>
        </p:xfrm>
        <a:graphic>
          <a:graphicData uri="http://schemas.openxmlformats.org/drawingml/2006/table">
            <a:tbl>
              <a:tblPr/>
              <a:tblGrid>
                <a:gridCol w="478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0684"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0</a:t>
                      </a:r>
                    </a:p>
                  </a:txBody>
                  <a:tcPr marL="29766" marR="29766" marT="29766" marB="2976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4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0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1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4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5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3</a:t>
                      </a:r>
                    </a:p>
                  </a:txBody>
                  <a:tcPr marL="29766" marR="29766" marT="29766" marB="2976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2</a:t>
                      </a:r>
                    </a:p>
                  </a:txBody>
                  <a:tcPr marL="29766" marR="29766" marT="29766" marB="2976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84"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Tartan</a:t>
                      </a:r>
                    </a:p>
                  </a:txBody>
                  <a:tcPr marL="29766" marR="29766" marT="29766" marB="2976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robot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CHIMP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CMU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bio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soft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ankle</a:t>
                      </a:r>
                    </a:p>
                  </a:txBody>
                  <a:tcPr marL="29766" marR="29766" marT="29766" marB="2976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/>
                        <a:t>sensor</a:t>
                      </a:r>
                    </a:p>
                  </a:txBody>
                  <a:tcPr marL="29766" marR="29766" marT="29766" marB="2976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2D Column Chart"/>
          <p:cNvGraphicFramePr/>
          <p:nvPr>
            <p:extLst>
              <p:ext uri="{D42A27DB-BD31-4B8C-83A1-F6EECF244321}">
                <p14:modId xmlns:p14="http://schemas.microsoft.com/office/powerpoint/2010/main" val="1668059380"/>
              </p:ext>
            </p:extLst>
          </p:nvPr>
        </p:nvGraphicFramePr>
        <p:xfrm>
          <a:off x="3640633" y="1219821"/>
          <a:ext cx="3980658" cy="98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8" name="2D Column Chart"/>
          <p:cNvGraphicFramePr/>
          <p:nvPr>
            <p:extLst>
              <p:ext uri="{D42A27DB-BD31-4B8C-83A1-F6EECF244321}">
                <p14:modId xmlns:p14="http://schemas.microsoft.com/office/powerpoint/2010/main" val="1107845737"/>
              </p:ext>
            </p:extLst>
          </p:nvPr>
        </p:nvGraphicFramePr>
        <p:xfrm>
          <a:off x="3571913" y="3781900"/>
          <a:ext cx="3833168" cy="98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9" name="Rectangle"/>
          <p:cNvSpPr/>
          <p:nvPr/>
        </p:nvSpPr>
        <p:spPr>
          <a:xfrm>
            <a:off x="7415288" y="1338179"/>
            <a:ext cx="218970" cy="8598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406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270" name="Rectangle"/>
          <p:cNvSpPr/>
          <p:nvPr/>
        </p:nvSpPr>
        <p:spPr>
          <a:xfrm>
            <a:off x="3574851" y="3853386"/>
            <a:ext cx="218970" cy="8598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406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271" name="http://www.fodey.com/generators/newspaper/snippet.asp"/>
          <p:cNvSpPr txBox="1"/>
          <p:nvPr/>
        </p:nvSpPr>
        <p:spPr>
          <a:xfrm>
            <a:off x="820211" y="5554293"/>
            <a:ext cx="1223893" cy="114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6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352" kern="0">
                <a:solidFill>
                  <a:srgbClr val="000000"/>
                </a:solidFill>
                <a:latin typeface="Helvetica Light"/>
                <a:sym typeface="Helvetica Light"/>
              </a:rPr>
              <a:t>http://www.fodey.com/generators/newspaper/snippet.asp</a:t>
            </a:r>
          </a:p>
        </p:txBody>
      </p:sp>
    </p:spTree>
    <p:extLst>
      <p:ext uri="{BB962C8B-B14F-4D97-AF65-F5344CB8AC3E}">
        <p14:creationId xmlns:p14="http://schemas.microsoft.com/office/powerpoint/2010/main" val="97177049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 document (datapoint) is a vector of counts over each word (feature)"/>
          <p:cNvSpPr txBox="1"/>
          <p:nvPr/>
        </p:nvSpPr>
        <p:spPr>
          <a:xfrm>
            <a:off x="1075635" y="447244"/>
            <a:ext cx="6611587" cy="312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28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641" kern="0">
                <a:solidFill>
                  <a:srgbClr val="000000"/>
                </a:solidFill>
                <a:latin typeface="Helvetica Light"/>
                <a:sym typeface="Helvetica Light"/>
              </a:rPr>
              <a:t>A document (datapoint) is a vector of counts over each word (feature)</a:t>
            </a:r>
          </a:p>
        </p:txBody>
      </p:sp>
      <p:sp>
        <p:nvSpPr>
          <p:cNvPr id="274" name="What is the similarity between two documents?"/>
          <p:cNvSpPr txBox="1"/>
          <p:nvPr/>
        </p:nvSpPr>
        <p:spPr>
          <a:xfrm>
            <a:off x="1165900" y="2828336"/>
            <a:ext cx="4748897" cy="33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30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What is the similarity between two documents?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6248">
            <a:off x="7144618" y="2547170"/>
            <a:ext cx="744141" cy="892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05223">
            <a:off x="6122343" y="2577337"/>
            <a:ext cx="744141" cy="832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latex-image-4.pdf" descr="latex-image-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901" y="1138622"/>
            <a:ext cx="4286251" cy="282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481" y="1685971"/>
            <a:ext cx="416719" cy="275333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ounts the number of occurrences"/>
          <p:cNvSpPr txBox="1"/>
          <p:nvPr/>
        </p:nvSpPr>
        <p:spPr>
          <a:xfrm>
            <a:off x="2401058" y="1685410"/>
            <a:ext cx="2844530" cy="276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24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counts the number of occurrences</a:t>
            </a:r>
          </a:p>
        </p:txBody>
      </p:sp>
      <p:sp>
        <p:nvSpPr>
          <p:cNvPr id="280" name="just a histogram over words"/>
          <p:cNvSpPr txBox="1"/>
          <p:nvPr/>
        </p:nvSpPr>
        <p:spPr>
          <a:xfrm>
            <a:off x="6319358" y="1712405"/>
            <a:ext cx="1725634" cy="22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055" kern="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latin typeface="Helvetica Light"/>
                <a:sym typeface="Helvetica Light"/>
              </a:rPr>
              <a:t>just a histogram over words</a:t>
            </a:r>
          </a:p>
        </p:txBody>
      </p:sp>
      <p:pic>
        <p:nvPicPr>
          <p:cNvPr id="282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6690" y="1176547"/>
            <a:ext cx="838731" cy="5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8285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A document (datapoint) is a vector of counts over each word (feature)"/>
          <p:cNvSpPr txBox="1"/>
          <p:nvPr/>
        </p:nvSpPr>
        <p:spPr>
          <a:xfrm>
            <a:off x="1075635" y="447244"/>
            <a:ext cx="6611587" cy="312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28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641" kern="0">
                <a:solidFill>
                  <a:srgbClr val="000000"/>
                </a:solidFill>
                <a:latin typeface="Helvetica Light"/>
                <a:sym typeface="Helvetica Light"/>
              </a:rPr>
              <a:t>A document (datapoint) is a vector of counts over each word (feature)</a:t>
            </a:r>
          </a:p>
        </p:txBody>
      </p:sp>
      <p:sp>
        <p:nvSpPr>
          <p:cNvPr id="286" name="What is the similarity between two documents?"/>
          <p:cNvSpPr txBox="1"/>
          <p:nvPr/>
        </p:nvSpPr>
        <p:spPr>
          <a:xfrm>
            <a:off x="1165900" y="2828336"/>
            <a:ext cx="4748897" cy="33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30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758" kern="0">
                <a:solidFill>
                  <a:srgbClr val="000000"/>
                </a:solidFill>
                <a:latin typeface="Helvetica Light"/>
                <a:sym typeface="Helvetica Light"/>
              </a:rPr>
              <a:t>What is the similarity between two documents?</a:t>
            </a:r>
          </a:p>
        </p:txBody>
      </p:sp>
      <p:pic>
        <p:nvPicPr>
          <p:cNvPr id="287" name="latex-image-4.pdf" descr="latex-image-4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01" y="1138622"/>
            <a:ext cx="4286251" cy="282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latex-image-5.pdf" descr="latex-image-5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81" y="1685971"/>
            <a:ext cx="416719" cy="275333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counts the number of occurrences"/>
          <p:cNvSpPr txBox="1"/>
          <p:nvPr/>
        </p:nvSpPr>
        <p:spPr>
          <a:xfrm>
            <a:off x="2401058" y="1685410"/>
            <a:ext cx="2844530" cy="276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24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counts the number of occurrences</a:t>
            </a:r>
          </a:p>
        </p:txBody>
      </p:sp>
      <p:sp>
        <p:nvSpPr>
          <p:cNvPr id="290" name="just a histogram over words"/>
          <p:cNvSpPr txBox="1"/>
          <p:nvPr/>
        </p:nvSpPr>
        <p:spPr>
          <a:xfrm>
            <a:off x="6319358" y="1712405"/>
            <a:ext cx="1725634" cy="22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18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055" kern="0">
                <a:solidFill>
                  <a:srgbClr val="000000"/>
                </a:solidFill>
                <a:latin typeface="Helvetica Light"/>
                <a:sym typeface="Helvetica Light"/>
              </a:rPr>
              <a:t>just a histogram over words</a:t>
            </a:r>
          </a:p>
        </p:txBody>
      </p:sp>
      <p:pic>
        <p:nvPicPr>
          <p:cNvPr id="304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86690" y="1176547"/>
            <a:ext cx="838731" cy="544764"/>
          </a:xfrm>
          <a:prstGeom prst="rect">
            <a:avLst/>
          </a:prstGeom>
        </p:spPr>
      </p:pic>
      <p:sp>
        <p:nvSpPr>
          <p:cNvPr id="292" name="Use any distance you want but the cosine distance is fast."/>
          <p:cNvSpPr txBox="1"/>
          <p:nvPr/>
        </p:nvSpPr>
        <p:spPr>
          <a:xfrm>
            <a:off x="1662648" y="3614019"/>
            <a:ext cx="4928555" cy="276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9766" tIns="29766" rIns="29766" bIns="29766" anchor="ctr">
            <a:spAutoFit/>
          </a:bodyPr>
          <a:lstStyle>
            <a:lvl1pPr algn="l">
              <a:defRPr sz="2400"/>
            </a:lvl1pPr>
          </a:lstStyle>
          <a:p>
            <a:pPr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Use any distance you want but the cosine distance is fast.</a:t>
            </a:r>
          </a:p>
        </p:txBody>
      </p:sp>
      <p:pic>
        <p:nvPicPr>
          <p:cNvPr id="293" name="latex-image-6.pdf" descr="latex-image-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679" y="4183416"/>
            <a:ext cx="2433340" cy="97482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Line"/>
          <p:cNvSpPr/>
          <p:nvPr/>
        </p:nvSpPr>
        <p:spPr>
          <a:xfrm>
            <a:off x="5707364" y="5479338"/>
            <a:ext cx="16023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/>
            </a:pPr>
            <a:endParaRPr sz="1406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295" name="Line"/>
          <p:cNvSpPr/>
          <p:nvPr/>
        </p:nvSpPr>
        <p:spPr>
          <a:xfrm flipV="1">
            <a:off x="5714805" y="4026004"/>
            <a:ext cx="1" cy="1459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/>
            </a:pPr>
            <a:endParaRPr sz="1406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296" name="Line"/>
          <p:cNvSpPr/>
          <p:nvPr/>
        </p:nvSpPr>
        <p:spPr>
          <a:xfrm flipV="1">
            <a:off x="5721427" y="4200027"/>
            <a:ext cx="543604" cy="1286753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stealth"/>
          </a:ln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/>
            </a:pPr>
            <a:endParaRPr sz="1406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297" name="Line"/>
          <p:cNvSpPr/>
          <p:nvPr/>
        </p:nvSpPr>
        <p:spPr>
          <a:xfrm flipV="1">
            <a:off x="5721428" y="4882514"/>
            <a:ext cx="1268007" cy="604266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miter lim="400000"/>
            <a:tailEnd type="stealth"/>
          </a:ln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/>
            </a:pPr>
            <a:endParaRPr sz="1406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06" name="Connection Line"/>
          <p:cNvSpPr/>
          <p:nvPr/>
        </p:nvSpPr>
        <p:spPr>
          <a:xfrm>
            <a:off x="5958474" y="4877578"/>
            <a:ext cx="312685" cy="35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56" y="2400"/>
                  <a:pt x="21056" y="96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sz="2109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299" name="latex-image-7.pdf" descr="latex-image-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822" y="5086790"/>
            <a:ext cx="119063" cy="200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latex-image-12.pdf" descr="latex-image-12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48" y="4094522"/>
            <a:ext cx="230684" cy="171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latex-image-13.pdf" descr="latex-image-13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391" y="4849122"/>
            <a:ext cx="245567" cy="200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56248">
            <a:off x="7144618" y="2547170"/>
            <a:ext cx="744141" cy="892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05223">
            <a:off x="6122343" y="2577337"/>
            <a:ext cx="744141" cy="832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61589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1460510" y="444502"/>
            <a:ext cx="2584979" cy="4599783"/>
            <a:chOff x="528" y="336"/>
            <a:chExt cx="1954" cy="3477"/>
          </a:xfrm>
        </p:grpSpPr>
        <p:pic>
          <p:nvPicPr>
            <p:cNvPr id="35859" name="Picture 3" descr="DaVinci_face_onl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392"/>
              <a:ext cx="1954" cy="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124" name="Text Box 4"/>
            <p:cNvSpPr txBox="1">
              <a:spLocks noChangeArrowheads="1"/>
            </p:cNvSpPr>
            <p:nvPr/>
          </p:nvSpPr>
          <p:spPr bwMode="auto">
            <a:xfrm>
              <a:off x="576" y="336"/>
              <a:ext cx="1584" cy="496"/>
            </a:xfrm>
            <a:prstGeom prst="rect">
              <a:avLst/>
            </a:prstGeom>
            <a:solidFill>
              <a:srgbClr val="DCF6D6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3667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Object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3619500" y="444500"/>
            <a:ext cx="4445000" cy="5080000"/>
            <a:chOff x="2160" y="336"/>
            <a:chExt cx="3360" cy="3840"/>
          </a:xfrm>
        </p:grpSpPr>
        <p:grpSp>
          <p:nvGrpSpPr>
            <p:cNvPr id="35845" name="Group 6"/>
            <p:cNvGrpSpPr>
              <a:grpSpLocks/>
            </p:cNvGrpSpPr>
            <p:nvPr/>
          </p:nvGrpSpPr>
          <p:grpSpPr bwMode="auto">
            <a:xfrm>
              <a:off x="3072" y="1008"/>
              <a:ext cx="2274" cy="3168"/>
              <a:chOff x="3072" y="1008"/>
              <a:chExt cx="2274" cy="3168"/>
            </a:xfrm>
          </p:grpSpPr>
          <p:pic>
            <p:nvPicPr>
              <p:cNvPr id="35848" name="Picture 7" descr="lunch-bagtrans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2" y="1008"/>
                <a:ext cx="2274" cy="3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49" name="Picture 8" descr="ermin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99" t="22293" r="38898" b="71706"/>
              <a:stretch>
                <a:fillRect/>
              </a:stretch>
            </p:blipFill>
            <p:spPr bwMode="auto">
              <a:xfrm>
                <a:off x="4560" y="3072"/>
                <a:ext cx="480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50" name="Picture 9" descr="ermin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91" t="4288" r="29535" b="88853"/>
              <a:stretch>
                <a:fillRect/>
              </a:stretch>
            </p:blipFill>
            <p:spPr bwMode="auto">
              <a:xfrm>
                <a:off x="4224" y="1632"/>
                <a:ext cx="432" cy="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51" name="Picture 10" descr="ermin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547" t="38583" r="43579" b="54558"/>
              <a:stretch>
                <a:fillRect/>
              </a:stretch>
            </p:blipFill>
            <p:spPr bwMode="auto">
              <a:xfrm>
                <a:off x="3360" y="3120"/>
                <a:ext cx="432" cy="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52" name="Picture 11" descr="ermin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66" t="15433" r="51772" b="79422"/>
              <a:stretch>
                <a:fillRect/>
              </a:stretch>
            </p:blipFill>
            <p:spPr bwMode="auto">
              <a:xfrm>
                <a:off x="4416" y="249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53" name="Picture 12" descr="ermin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62" t="14577" r="31876" b="79422"/>
              <a:stretch>
                <a:fillRect/>
              </a:stretch>
            </p:blipFill>
            <p:spPr bwMode="auto">
              <a:xfrm>
                <a:off x="3840" y="2544"/>
                <a:ext cx="384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54" name="Picture 13" descr="ermin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21" t="32582" r="31876" b="62274"/>
              <a:stretch>
                <a:fillRect/>
              </a:stretch>
            </p:blipFill>
            <p:spPr bwMode="auto">
              <a:xfrm>
                <a:off x="4368" y="3600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55" name="Picture 14" descr="ermin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62" t="27437" r="31876" b="67418"/>
              <a:stretch>
                <a:fillRect/>
              </a:stretch>
            </p:blipFill>
            <p:spPr bwMode="auto">
              <a:xfrm>
                <a:off x="4512" y="206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56" name="Picture 15" descr="ermin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32" t="23151" r="31876" b="71706"/>
              <a:stretch>
                <a:fillRect/>
              </a:stretch>
            </p:blipFill>
            <p:spPr bwMode="auto">
              <a:xfrm>
                <a:off x="4032" y="3024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57" name="Picture 16" descr="ermin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58" t="24008" r="45920" b="63130"/>
              <a:stretch>
                <a:fillRect/>
              </a:stretch>
            </p:blipFill>
            <p:spPr bwMode="auto">
              <a:xfrm>
                <a:off x="3792" y="1680"/>
                <a:ext cx="288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58" name="Picture 17" descr="ermin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69" t="17148" r="37727" b="76851"/>
              <a:stretch>
                <a:fillRect/>
              </a:stretch>
            </p:blipFill>
            <p:spPr bwMode="auto">
              <a:xfrm>
                <a:off x="3648" y="3552"/>
                <a:ext cx="480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45138" name="Text Box 18"/>
            <p:cNvSpPr txBox="1">
              <a:spLocks noChangeArrowheads="1"/>
            </p:cNvSpPr>
            <p:nvPr/>
          </p:nvSpPr>
          <p:spPr bwMode="auto">
            <a:xfrm>
              <a:off x="2880" y="336"/>
              <a:ext cx="2640" cy="496"/>
            </a:xfrm>
            <a:prstGeom prst="rect">
              <a:avLst/>
            </a:prstGeom>
            <a:solidFill>
              <a:srgbClr val="DFCCAB"/>
            </a:solidFill>
            <a:ln w="28575">
              <a:solidFill>
                <a:srgbClr val="9A7966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3667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Bag of </a:t>
              </a:r>
              <a:r>
                <a:rPr lang="ja-JP" altLang="en-US" sz="3667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‘</a:t>
              </a:r>
              <a:r>
                <a:rPr lang="en-US" sz="3667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words</a:t>
              </a:r>
              <a:r>
                <a:rPr lang="ja-JP" altLang="en-US" sz="3667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’</a:t>
              </a:r>
              <a:endParaRPr lang="en-US" sz="3667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35847" name="Line 19"/>
            <p:cNvSpPr>
              <a:spLocks noChangeShapeType="1"/>
            </p:cNvSpPr>
            <p:nvPr/>
          </p:nvSpPr>
          <p:spPr bwMode="auto">
            <a:xfrm>
              <a:off x="2160" y="576"/>
              <a:ext cx="720" cy="0"/>
            </a:xfrm>
            <a:prstGeom prst="line">
              <a:avLst/>
            </a:prstGeom>
            <a:noFill/>
            <a:ln w="38100">
              <a:solidFill>
                <a:srgbClr val="3333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4" name="Text Box 20"/>
          <p:cNvSpPr txBox="1">
            <a:spLocks noChangeArrowheads="1"/>
          </p:cNvSpPr>
          <p:nvPr/>
        </p:nvSpPr>
        <p:spPr bwMode="auto">
          <a:xfrm>
            <a:off x="3238500" y="5461006"/>
            <a:ext cx="5143500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167">
                <a:solidFill>
                  <a:srgbClr val="000000"/>
                </a:solidFill>
              </a:rPr>
              <a:t>ICCV 2005 short course, L. Fei-Fei</a:t>
            </a:r>
          </a:p>
        </p:txBody>
      </p:sp>
    </p:spTree>
    <p:extLst>
      <p:ext uri="{BB962C8B-B14F-4D97-AF65-F5344CB8AC3E}">
        <p14:creationId xmlns:p14="http://schemas.microsoft.com/office/powerpoint/2010/main" val="356009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6" descr="bag_jun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5948" y="1143003"/>
            <a:ext cx="2872052" cy="217752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41" name="Google Shape;341;p26"/>
          <p:cNvSpPr txBox="1">
            <a:spLocks noGrp="1"/>
          </p:cNvSpPr>
          <p:nvPr>
            <p:ph type="title"/>
          </p:nvPr>
        </p:nvSpPr>
        <p:spPr>
          <a:xfrm>
            <a:off x="762000" y="0"/>
            <a:ext cx="7620000" cy="698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Bag of features for object recognition</a:t>
            </a:r>
            <a:endParaRPr dirty="0"/>
          </a:p>
        </p:txBody>
      </p:sp>
      <p:pic>
        <p:nvPicPr>
          <p:cNvPr id="342" name="Google Shape;342;p26" descr="image_00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1143000"/>
            <a:ext cx="3253053" cy="218942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43" name="Google Shape;343;p26"/>
          <p:cNvSpPr/>
          <p:nvPr/>
        </p:nvSpPr>
        <p:spPr>
          <a:xfrm>
            <a:off x="4445000" y="1942042"/>
            <a:ext cx="635000" cy="661458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6"/>
          <p:cNvSpPr txBox="1"/>
          <p:nvPr/>
        </p:nvSpPr>
        <p:spPr>
          <a:xfrm>
            <a:off x="1016000" y="5422636"/>
            <a:ext cx="7112000" cy="22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Csurka et al. (2004), Willamowski et al. (2005), Grauman &amp; Darrell (2005), Sivic et al. (2003, 2005)</a:t>
            </a:r>
            <a:endParaRPr/>
          </a:p>
        </p:txBody>
      </p:sp>
      <p:sp>
        <p:nvSpPr>
          <p:cNvPr id="345" name="Google Shape;345;p26"/>
          <p:cNvSpPr txBox="1"/>
          <p:nvPr/>
        </p:nvSpPr>
        <p:spPr>
          <a:xfrm>
            <a:off x="5762625" y="3365500"/>
            <a:ext cx="1935428" cy="28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3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face, flowers, building</a:t>
            </a:r>
            <a:endParaRPr/>
          </a:p>
        </p:txBody>
      </p:sp>
      <p:sp>
        <p:nvSpPr>
          <p:cNvPr id="346" name="Google Shape;346;p26"/>
          <p:cNvSpPr txBox="1">
            <a:spLocks noGrp="1"/>
          </p:cNvSpPr>
          <p:nvPr>
            <p:ph type="body" idx="1"/>
          </p:nvPr>
        </p:nvSpPr>
        <p:spPr>
          <a:xfrm>
            <a:off x="889000" y="4064000"/>
            <a:ext cx="7366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marL="380970" indent="-38097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</a:pPr>
            <a:r>
              <a:rPr lang="en-US" sz="2467"/>
              <a:t>Works pretty well for image-level classification and for recognizing object </a:t>
            </a:r>
            <a:r>
              <a:rPr lang="en-US" sz="2467" i="1"/>
              <a:t>instances</a:t>
            </a:r>
            <a:endParaRPr/>
          </a:p>
        </p:txBody>
      </p:sp>
      <p:sp>
        <p:nvSpPr>
          <p:cNvPr id="347" name="Google Shape;347;p26"/>
          <p:cNvSpPr txBox="1">
            <a:spLocks noGrp="1"/>
          </p:cNvSpPr>
          <p:nvPr>
            <p:ph type="sldNum" idx="12"/>
          </p:nvPr>
        </p:nvSpPr>
        <p:spPr>
          <a:xfrm>
            <a:off x="6032500" y="5347231"/>
            <a:ext cx="836248" cy="3042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1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1143000" y="1314450"/>
            <a:ext cx="6858000" cy="41148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143000" y="400051"/>
            <a:ext cx="6400800" cy="7848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700" b="1" dirty="0"/>
              <a:t>Classification:</a:t>
            </a:r>
          </a:p>
          <a:p>
            <a:r>
              <a:rPr lang="en-US" dirty="0"/>
              <a:t>Is this an beach?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358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Dictionary Learning:…"/>
          <p:cNvSpPr txBox="1"/>
          <p:nvPr/>
        </p:nvSpPr>
        <p:spPr>
          <a:xfrm>
            <a:off x="2371478" y="1172998"/>
            <a:ext cx="4401046" cy="70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b="1" kern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Dictionary Learning:</a:t>
            </a: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 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Learn Visual Words using clustering</a:t>
            </a:r>
          </a:p>
        </p:txBody>
      </p:sp>
      <p:sp>
        <p:nvSpPr>
          <p:cNvPr id="325" name="Encode:…"/>
          <p:cNvSpPr txBox="1"/>
          <p:nvPr/>
        </p:nvSpPr>
        <p:spPr>
          <a:xfrm>
            <a:off x="2333807" y="2340579"/>
            <a:ext cx="4476387" cy="103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b="1" kern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Encode: 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build Bags-of-Words (BOW) vectors 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for each image</a:t>
            </a:r>
          </a:p>
        </p:txBody>
      </p:sp>
      <p:sp>
        <p:nvSpPr>
          <p:cNvPr id="326" name="Classify:…"/>
          <p:cNvSpPr txBox="1"/>
          <p:nvPr/>
        </p:nvSpPr>
        <p:spPr>
          <a:xfrm>
            <a:off x="2579868" y="3832735"/>
            <a:ext cx="3984265" cy="70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109" b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Classify: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 Train and test data using BOWs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9B389-7928-3E45-986E-AC91104F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Standard</a:t>
            </a:r>
            <a:r>
              <a:rPr lang="tr-TR" dirty="0"/>
              <a:t> </a:t>
            </a:r>
            <a:r>
              <a:rPr lang="tr-TR" dirty="0" err="1"/>
              <a:t>BoW</a:t>
            </a:r>
            <a:r>
              <a:rPr lang="tr-TR" dirty="0"/>
              <a:t> </a:t>
            </a:r>
            <a:r>
              <a:rPr lang="tr-TR" dirty="0" err="1"/>
              <a:t>pipeline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4ACFD-F9A0-3B45-890F-916BD914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0170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223000" y="5397501"/>
            <a:ext cx="2159000" cy="206376"/>
          </a:xfrm>
          <a:prstGeom prst="rect">
            <a:avLst/>
          </a:prstGeom>
        </p:spPr>
        <p:txBody>
          <a:bodyPr/>
          <a:lstStyle/>
          <a:p>
            <a:fld id="{8E109ADC-630D-E541-914C-0A97AED59737}" type="slidenum">
              <a:rPr lang="en-US"/>
              <a:pPr/>
              <a:t>51</a:t>
            </a:fld>
            <a:endParaRPr lang="en-US"/>
          </a:p>
        </p:txBody>
      </p:sp>
      <p:grpSp>
        <p:nvGrpSpPr>
          <p:cNvPr id="253954" name="Group 2"/>
          <p:cNvGrpSpPr>
            <a:grpSpLocks/>
          </p:cNvGrpSpPr>
          <p:nvPr/>
        </p:nvGrpSpPr>
        <p:grpSpPr bwMode="auto">
          <a:xfrm>
            <a:off x="889000" y="-190500"/>
            <a:ext cx="7429500" cy="2415646"/>
            <a:chOff x="96" y="2496"/>
            <a:chExt cx="5616" cy="1826"/>
          </a:xfrm>
        </p:grpSpPr>
        <p:sp>
          <p:nvSpPr>
            <p:cNvPr id="253955" name="Rectangle 3"/>
            <p:cNvSpPr>
              <a:spLocks noChangeArrowheads="1"/>
            </p:cNvSpPr>
            <p:nvPr/>
          </p:nvSpPr>
          <p:spPr bwMode="auto">
            <a:xfrm>
              <a:off x="96" y="2736"/>
              <a:ext cx="5616" cy="1488"/>
            </a:xfrm>
            <a:prstGeom prst="rect">
              <a:avLst/>
            </a:prstGeom>
            <a:solidFill>
              <a:srgbClr val="DFCCAB"/>
            </a:solidFill>
            <a:ln w="381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253956" name="Picture 4" descr="DaVinci_face_onl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736"/>
              <a:ext cx="1179" cy="1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57" name="Picture 5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976"/>
              <a:ext cx="1920" cy="1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58" name="Picture 6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01100">
              <a:off x="4512" y="2496"/>
              <a:ext cx="764" cy="1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89000" y="4445000"/>
            <a:ext cx="7429500" cy="1206500"/>
            <a:chOff x="96" y="96"/>
            <a:chExt cx="5616" cy="912"/>
          </a:xfrm>
        </p:grpSpPr>
        <p:sp>
          <p:nvSpPr>
            <p:cNvPr id="253960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5616" cy="912"/>
            </a:xfrm>
            <a:prstGeom prst="rect">
              <a:avLst/>
            </a:prstGeom>
            <a:solidFill>
              <a:srgbClr val="FFE4C9"/>
            </a:solidFill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253961" name="Picture 9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40" y="624"/>
              <a:ext cx="3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62" name="Picture 10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4800" y="576"/>
              <a:ext cx="38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63" name="Picture 11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240" y="192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64" name="Picture 12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3600" y="57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65" name="Picture 13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1104" y="247"/>
              <a:ext cx="38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66" name="Picture 14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2640" y="240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67" name="Picture 15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00" t="75458"/>
            <a:stretch>
              <a:fillRect/>
            </a:stretch>
          </p:blipFill>
          <p:spPr bwMode="auto">
            <a:xfrm>
              <a:off x="1104" y="672"/>
              <a:ext cx="43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68" name="Picture 16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1" t="49956" r="42499" b="16507"/>
            <a:stretch>
              <a:fillRect/>
            </a:stretch>
          </p:blipFill>
          <p:spPr bwMode="auto">
            <a:xfrm>
              <a:off x="5328" y="576"/>
              <a:ext cx="3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69" name="Picture 17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512" y="240"/>
              <a:ext cx="285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70" name="Picture 18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88" r="60001"/>
            <a:stretch>
              <a:fillRect/>
            </a:stretch>
          </p:blipFill>
          <p:spPr bwMode="auto">
            <a:xfrm>
              <a:off x="2160" y="242"/>
              <a:ext cx="384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71" name="Picture 19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0612" r="22501" b="37468"/>
            <a:stretch>
              <a:fillRect/>
            </a:stretch>
          </p:blipFill>
          <p:spPr bwMode="auto">
            <a:xfrm>
              <a:off x="3600" y="240"/>
              <a:ext cx="43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72" name="Picture 20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5" t="2991" r="21428" b="71085"/>
            <a:stretch>
              <a:fillRect/>
            </a:stretch>
          </p:blipFill>
          <p:spPr bwMode="auto">
            <a:xfrm>
              <a:off x="3198" y="288"/>
              <a:ext cx="354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73" name="Picture 21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6" b="52684"/>
            <a:stretch>
              <a:fillRect/>
            </a:stretch>
          </p:blipFill>
          <p:spPr bwMode="auto">
            <a:xfrm>
              <a:off x="4080" y="288"/>
              <a:ext cx="528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74" name="Picture 22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55" b="26286"/>
            <a:stretch>
              <a:fillRect/>
            </a:stretch>
          </p:blipFill>
          <p:spPr bwMode="auto">
            <a:xfrm>
              <a:off x="1584" y="384"/>
              <a:ext cx="57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75" name="Picture 23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400" y="672"/>
              <a:ext cx="62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76" name="Picture 24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4" t="49945" r="-523" b="18510"/>
            <a:stretch>
              <a:fillRect/>
            </a:stretch>
          </p:blipFill>
          <p:spPr bwMode="auto">
            <a:xfrm>
              <a:off x="720" y="336"/>
              <a:ext cx="296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77" name="Picture 25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44" b="47426"/>
            <a:stretch>
              <a:fillRect/>
            </a:stretch>
          </p:blipFill>
          <p:spPr bwMode="auto">
            <a:xfrm>
              <a:off x="4896" y="190"/>
              <a:ext cx="672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952500" y="2349500"/>
            <a:ext cx="7302500" cy="1841500"/>
            <a:chOff x="144" y="1776"/>
            <a:chExt cx="5520" cy="1392"/>
          </a:xfrm>
        </p:grpSpPr>
        <p:sp>
          <p:nvSpPr>
            <p:cNvPr id="253979" name="Rectangle 27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80" name="Rectangle 28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81" name="Rectangle 29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82" name="Rectangle 30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83" name="Rectangle 31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84" name="Rectangle 32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85" name="Rectangle 33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86" name="Rectangle 34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87" name="Rectangle 35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88" name="Rectangle 36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89" name="Rectangle 37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90" name="Rectangle 38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3991" name="Line 39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992" name="Line 40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3993" name="Picture 41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94" name="Picture 42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995" name="Picture 43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996" name="Line 44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997" name="Line 45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998" name="Line 46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999" name="Line 47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4000" name="Picture 48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001" name="Picture 49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002" name="Picture 50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003" name="Picture 51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004" name="Picture 52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005" name="Picture 53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006" name="Picture 54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007" name="Picture 55" descr="ermi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008" name="Picture 56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86905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Bag of features: outline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44464" indent="-444464">
              <a:buFontTx/>
              <a:buAutoNum type="arabicPeriod"/>
            </a:pPr>
            <a:r>
              <a:rPr lang="en-US">
                <a:latin typeface="Arial" charset="0"/>
              </a:rPr>
              <a:t>Extract features</a:t>
            </a:r>
          </a:p>
        </p:txBody>
      </p:sp>
      <p:grpSp>
        <p:nvGrpSpPr>
          <p:cNvPr id="53252" name="Group 54"/>
          <p:cNvGrpSpPr>
            <a:grpSpLocks/>
          </p:cNvGrpSpPr>
          <p:nvPr/>
        </p:nvGrpSpPr>
        <p:grpSpPr bwMode="auto">
          <a:xfrm>
            <a:off x="1270011" y="2095503"/>
            <a:ext cx="1289844" cy="1666876"/>
            <a:chOff x="288" y="2928"/>
            <a:chExt cx="864" cy="1116"/>
          </a:xfrm>
        </p:grpSpPr>
        <p:pic>
          <p:nvPicPr>
            <p:cNvPr id="53269" name="Picture 55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720" y="3216"/>
              <a:ext cx="2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70" name="Picture 56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864" y="3504"/>
              <a:ext cx="288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71" name="Picture 57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384" y="3504"/>
              <a:ext cx="2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72" name="Picture 58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288" y="3216"/>
              <a:ext cx="28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73" name="Picture 59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624" y="2928"/>
              <a:ext cx="288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74" name="Picture 60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768" y="3792"/>
              <a:ext cx="3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3253" name="Group 61"/>
          <p:cNvGrpSpPr>
            <a:grpSpLocks/>
          </p:cNvGrpSpPr>
          <p:nvPr/>
        </p:nvGrpSpPr>
        <p:grpSpPr bwMode="auto">
          <a:xfrm>
            <a:off x="3556000" y="2222507"/>
            <a:ext cx="1731698" cy="1508126"/>
            <a:chOff x="2243" y="2924"/>
            <a:chExt cx="1309" cy="1140"/>
          </a:xfrm>
        </p:grpSpPr>
        <p:pic>
          <p:nvPicPr>
            <p:cNvPr id="53263" name="Picture 62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00" t="75458"/>
            <a:stretch>
              <a:fillRect/>
            </a:stretch>
          </p:blipFill>
          <p:spPr bwMode="auto">
            <a:xfrm>
              <a:off x="2243" y="3456"/>
              <a:ext cx="4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4" name="Picture 63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1" t="49956" r="42499" b="16507"/>
            <a:stretch>
              <a:fillRect/>
            </a:stretch>
          </p:blipFill>
          <p:spPr bwMode="auto">
            <a:xfrm>
              <a:off x="3194" y="3556"/>
              <a:ext cx="35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5" name="Picture 64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88" r="60001"/>
            <a:stretch>
              <a:fillRect/>
            </a:stretch>
          </p:blipFill>
          <p:spPr bwMode="auto">
            <a:xfrm>
              <a:off x="2490" y="2924"/>
              <a:ext cx="438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6" name="Picture 65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0612" r="22501" b="37468"/>
            <a:stretch>
              <a:fillRect/>
            </a:stretch>
          </p:blipFill>
          <p:spPr bwMode="auto">
            <a:xfrm>
              <a:off x="3029" y="3118"/>
              <a:ext cx="493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7" name="Picture 66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756" y="3556"/>
              <a:ext cx="325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8" name="Picture 67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5" t="2991" r="21428" b="71085"/>
            <a:stretch>
              <a:fillRect/>
            </a:stretch>
          </p:blipFill>
          <p:spPr bwMode="auto">
            <a:xfrm>
              <a:off x="3198" y="3698"/>
              <a:ext cx="253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3254" name="Group 68"/>
          <p:cNvGrpSpPr>
            <a:grpSpLocks/>
          </p:cNvGrpSpPr>
          <p:nvPr/>
        </p:nvGrpSpPr>
        <p:grpSpPr bwMode="auto">
          <a:xfrm>
            <a:off x="6377782" y="2209277"/>
            <a:ext cx="1686718" cy="1420813"/>
            <a:chOff x="4416" y="3072"/>
            <a:chExt cx="1035" cy="872"/>
          </a:xfrm>
        </p:grpSpPr>
        <p:pic>
          <p:nvPicPr>
            <p:cNvPr id="53258" name="Picture 69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6" b="52684"/>
            <a:stretch>
              <a:fillRect/>
            </a:stretch>
          </p:blipFill>
          <p:spPr bwMode="auto">
            <a:xfrm>
              <a:off x="4752" y="3600"/>
              <a:ext cx="377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9" name="Picture 70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55" b="26286"/>
            <a:stretch>
              <a:fillRect/>
            </a:stretch>
          </p:blipFill>
          <p:spPr bwMode="auto">
            <a:xfrm>
              <a:off x="5040" y="3360"/>
              <a:ext cx="41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0" name="Picture 71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4560" y="3408"/>
              <a:ext cx="44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1" name="Picture 72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4" t="49945" r="-523" b="18510"/>
            <a:stretch>
              <a:fillRect/>
            </a:stretch>
          </p:blipFill>
          <p:spPr bwMode="auto">
            <a:xfrm>
              <a:off x="4416" y="3456"/>
              <a:ext cx="211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2" name="Picture 73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44" b="47426"/>
            <a:stretch>
              <a:fillRect/>
            </a:stretch>
          </p:blipFill>
          <p:spPr bwMode="auto">
            <a:xfrm>
              <a:off x="4608" y="3072"/>
              <a:ext cx="48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255" name="Rectangle 74"/>
          <p:cNvSpPr>
            <a:spLocks noChangeArrowheads="1"/>
          </p:cNvSpPr>
          <p:nvPr/>
        </p:nvSpPr>
        <p:spPr bwMode="auto">
          <a:xfrm>
            <a:off x="1016000" y="1968500"/>
            <a:ext cx="1778000" cy="1968500"/>
          </a:xfrm>
          <a:prstGeom prst="rect">
            <a:avLst/>
          </a:prstGeom>
          <a:noFill/>
          <a:ln w="38100">
            <a:solidFill>
              <a:srgbClr val="864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3256" name="Rectangle 75"/>
          <p:cNvSpPr>
            <a:spLocks noChangeArrowheads="1"/>
          </p:cNvSpPr>
          <p:nvPr/>
        </p:nvSpPr>
        <p:spPr bwMode="auto">
          <a:xfrm>
            <a:off x="3429000" y="1968500"/>
            <a:ext cx="2032000" cy="1968500"/>
          </a:xfrm>
          <a:prstGeom prst="rect">
            <a:avLst/>
          </a:prstGeom>
          <a:noFill/>
          <a:ln w="38100">
            <a:solidFill>
              <a:srgbClr val="864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3257" name="Rectangle 76"/>
          <p:cNvSpPr>
            <a:spLocks noChangeArrowheads="1"/>
          </p:cNvSpPr>
          <p:nvPr/>
        </p:nvSpPr>
        <p:spPr bwMode="auto">
          <a:xfrm>
            <a:off x="6096000" y="1968500"/>
            <a:ext cx="2032000" cy="1968500"/>
          </a:xfrm>
          <a:prstGeom prst="rect">
            <a:avLst/>
          </a:prstGeom>
          <a:noFill/>
          <a:ln w="38100">
            <a:solidFill>
              <a:srgbClr val="864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0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57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Bag of features: outline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44464" indent="-444464">
              <a:buFontTx/>
              <a:buAutoNum type="arabicPeriod"/>
            </a:pPr>
            <a:r>
              <a:rPr lang="en-US">
                <a:latin typeface="Arial" charset="0"/>
              </a:rPr>
              <a:t>Extract features</a:t>
            </a:r>
          </a:p>
          <a:p>
            <a:pPr marL="444464" indent="-444464">
              <a:buFontTx/>
              <a:buAutoNum type="arabicPeriod"/>
            </a:pPr>
            <a:r>
              <a:rPr lang="en-US">
                <a:latin typeface="Arial" charset="0"/>
              </a:rPr>
              <a:t>Learn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visual vocabulary</a:t>
            </a:r>
            <a:r>
              <a:rPr lang="ja-JP" altLang="en-US">
                <a:latin typeface="Arial" charset="0"/>
              </a:rPr>
              <a:t>”</a:t>
            </a:r>
            <a:endParaRPr lang="en-US">
              <a:latin typeface="Arial" charset="0"/>
            </a:endParaRPr>
          </a:p>
          <a:p>
            <a:pPr marL="444464" indent="-444464"/>
            <a:endParaRPr lang="en-US">
              <a:latin typeface="Arial" charset="0"/>
            </a:endParaRPr>
          </a:p>
        </p:txBody>
      </p:sp>
      <p:grpSp>
        <p:nvGrpSpPr>
          <p:cNvPr id="54276" name="Group 4"/>
          <p:cNvGrpSpPr>
            <a:grpSpLocks/>
          </p:cNvGrpSpPr>
          <p:nvPr/>
        </p:nvGrpSpPr>
        <p:grpSpPr bwMode="auto">
          <a:xfrm>
            <a:off x="2286000" y="2303199"/>
            <a:ext cx="4191000" cy="681303"/>
            <a:chOff x="96" y="96"/>
            <a:chExt cx="5616" cy="912"/>
          </a:xfrm>
        </p:grpSpPr>
        <p:sp>
          <p:nvSpPr>
            <p:cNvPr id="54277" name="Rectangle 5"/>
            <p:cNvSpPr>
              <a:spLocks noChangeArrowheads="1"/>
            </p:cNvSpPr>
            <p:nvPr/>
          </p:nvSpPr>
          <p:spPr bwMode="auto">
            <a:xfrm>
              <a:off x="96" y="96"/>
              <a:ext cx="5616" cy="912"/>
            </a:xfrm>
            <a:prstGeom prst="rect">
              <a:avLst/>
            </a:prstGeom>
            <a:solidFill>
              <a:srgbClr val="FFE4C9"/>
            </a:solidFill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54278" name="Picture 6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40" y="624"/>
              <a:ext cx="3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79" name="Picture 7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4800" y="576"/>
              <a:ext cx="38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0" name="Picture 8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240" y="192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1" name="Picture 9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3600" y="57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2" name="Picture 10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1104" y="247"/>
              <a:ext cx="38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3" name="Picture 11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2640" y="240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4" name="Picture 12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00" t="75458"/>
            <a:stretch>
              <a:fillRect/>
            </a:stretch>
          </p:blipFill>
          <p:spPr bwMode="auto">
            <a:xfrm>
              <a:off x="1104" y="672"/>
              <a:ext cx="43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5" name="Picture 13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1" t="49956" r="42499" b="16507"/>
            <a:stretch>
              <a:fillRect/>
            </a:stretch>
          </p:blipFill>
          <p:spPr bwMode="auto">
            <a:xfrm>
              <a:off x="5328" y="576"/>
              <a:ext cx="3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6" name="Picture 14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512" y="240"/>
              <a:ext cx="285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7" name="Picture 15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88" r="60001"/>
            <a:stretch>
              <a:fillRect/>
            </a:stretch>
          </p:blipFill>
          <p:spPr bwMode="auto">
            <a:xfrm>
              <a:off x="2160" y="242"/>
              <a:ext cx="384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8" name="Picture 16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0612" r="22501" b="37468"/>
            <a:stretch>
              <a:fillRect/>
            </a:stretch>
          </p:blipFill>
          <p:spPr bwMode="auto">
            <a:xfrm>
              <a:off x="3600" y="240"/>
              <a:ext cx="43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9" name="Picture 17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5" t="2991" r="21428" b="71085"/>
            <a:stretch>
              <a:fillRect/>
            </a:stretch>
          </p:blipFill>
          <p:spPr bwMode="auto">
            <a:xfrm>
              <a:off x="3198" y="288"/>
              <a:ext cx="354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90" name="Picture 18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6" b="52684"/>
            <a:stretch>
              <a:fillRect/>
            </a:stretch>
          </p:blipFill>
          <p:spPr bwMode="auto">
            <a:xfrm>
              <a:off x="4080" y="288"/>
              <a:ext cx="528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91" name="Picture 19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55" b="26286"/>
            <a:stretch>
              <a:fillRect/>
            </a:stretch>
          </p:blipFill>
          <p:spPr bwMode="auto">
            <a:xfrm>
              <a:off x="1584" y="384"/>
              <a:ext cx="57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92" name="Picture 20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400" y="672"/>
              <a:ext cx="62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93" name="Picture 21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4" t="49945" r="-523" b="18510"/>
            <a:stretch>
              <a:fillRect/>
            </a:stretch>
          </p:blipFill>
          <p:spPr bwMode="auto">
            <a:xfrm>
              <a:off x="720" y="336"/>
              <a:ext cx="296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94" name="Picture 22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44" b="47426"/>
            <a:stretch>
              <a:fillRect/>
            </a:stretch>
          </p:blipFill>
          <p:spPr bwMode="auto">
            <a:xfrm>
              <a:off x="4896" y="190"/>
              <a:ext cx="672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3634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Bag of features: outline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44464" indent="-444464">
              <a:buFontTx/>
              <a:buAutoNum type="arabicPeriod"/>
            </a:pPr>
            <a:r>
              <a:rPr lang="en-US">
                <a:latin typeface="Arial" charset="0"/>
              </a:rPr>
              <a:t>Extract features</a:t>
            </a:r>
          </a:p>
          <a:p>
            <a:pPr marL="444464" indent="-444464">
              <a:buFontTx/>
              <a:buAutoNum type="arabicPeriod"/>
            </a:pPr>
            <a:r>
              <a:rPr lang="en-US">
                <a:latin typeface="Arial" charset="0"/>
              </a:rPr>
              <a:t>Learn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visual vocabulary</a:t>
            </a:r>
            <a:r>
              <a:rPr lang="ja-JP" altLang="en-US">
                <a:latin typeface="Arial" charset="0"/>
              </a:rPr>
              <a:t>”</a:t>
            </a:r>
            <a:endParaRPr lang="en-US">
              <a:latin typeface="Arial" charset="0"/>
            </a:endParaRPr>
          </a:p>
          <a:p>
            <a:pPr marL="444464" indent="-444464">
              <a:buFontTx/>
              <a:buAutoNum type="arabicPeriod"/>
            </a:pPr>
            <a:r>
              <a:rPr lang="en-US">
                <a:latin typeface="Arial" charset="0"/>
              </a:rPr>
              <a:t>Quantize features using visual vocabulary </a:t>
            </a:r>
          </a:p>
        </p:txBody>
      </p:sp>
    </p:spTree>
    <p:extLst>
      <p:ext uri="{BB962C8B-B14F-4D97-AF65-F5344CB8AC3E}">
        <p14:creationId xmlns:p14="http://schemas.microsoft.com/office/powerpoint/2010/main" val="199248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Bag of features: outline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44464" indent="-444464">
              <a:buFontTx/>
              <a:buAutoNum type="arabicPeriod"/>
            </a:pPr>
            <a:r>
              <a:rPr lang="en-US" sz="2333" dirty="0">
                <a:latin typeface="Arial" charset="0"/>
              </a:rPr>
              <a:t>Extract features</a:t>
            </a:r>
          </a:p>
          <a:p>
            <a:pPr marL="444464" indent="-444464">
              <a:buFontTx/>
              <a:buAutoNum type="arabicPeriod"/>
            </a:pPr>
            <a:r>
              <a:rPr lang="en-US" sz="2333" dirty="0">
                <a:latin typeface="Arial" charset="0"/>
              </a:rPr>
              <a:t>Learn </a:t>
            </a:r>
            <a:r>
              <a:rPr lang="ja-JP" altLang="en-US" sz="2333" dirty="0">
                <a:latin typeface="Arial" charset="0"/>
              </a:rPr>
              <a:t>“</a:t>
            </a:r>
            <a:r>
              <a:rPr lang="en-US" sz="2333" dirty="0">
                <a:latin typeface="Arial" charset="0"/>
              </a:rPr>
              <a:t>visual vocabulary</a:t>
            </a:r>
            <a:r>
              <a:rPr lang="ja-JP" altLang="en-US" sz="2333" dirty="0">
                <a:latin typeface="Arial" charset="0"/>
              </a:rPr>
              <a:t>”</a:t>
            </a:r>
            <a:endParaRPr lang="en-US" sz="2333" dirty="0">
              <a:latin typeface="Arial" charset="0"/>
            </a:endParaRPr>
          </a:p>
          <a:p>
            <a:pPr marL="444464" indent="-444464">
              <a:buFontTx/>
              <a:buAutoNum type="arabicPeriod"/>
            </a:pPr>
            <a:r>
              <a:rPr lang="en-US" sz="2333" dirty="0">
                <a:latin typeface="Arial" charset="0"/>
              </a:rPr>
              <a:t>Quantize features using visual vocabulary </a:t>
            </a:r>
          </a:p>
          <a:p>
            <a:pPr marL="444464" indent="-444464">
              <a:buFontTx/>
              <a:buAutoNum type="arabicPeriod"/>
            </a:pPr>
            <a:r>
              <a:rPr lang="en-US" sz="2333" dirty="0">
                <a:latin typeface="Arial" charset="0"/>
              </a:rPr>
              <a:t>Represent images by frequencies of </a:t>
            </a:r>
            <a:br>
              <a:rPr lang="en-US" sz="2333" dirty="0">
                <a:latin typeface="Arial" charset="0"/>
              </a:rPr>
            </a:br>
            <a:r>
              <a:rPr lang="ja-JP" altLang="en-US" sz="2333" dirty="0">
                <a:latin typeface="Arial" charset="0"/>
              </a:rPr>
              <a:t>“</a:t>
            </a:r>
            <a:r>
              <a:rPr lang="en-US" sz="2333" dirty="0">
                <a:latin typeface="Arial" charset="0"/>
              </a:rPr>
              <a:t>visual words</a:t>
            </a:r>
            <a:r>
              <a:rPr lang="ja-JP" altLang="en-US" sz="2333" dirty="0">
                <a:latin typeface="Arial" charset="0"/>
              </a:rPr>
              <a:t>”</a:t>
            </a:r>
            <a:r>
              <a:rPr lang="en-US" sz="2333" dirty="0">
                <a:latin typeface="Arial" charset="0"/>
              </a:rPr>
              <a:t>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52500" y="2921000"/>
            <a:ext cx="7302500" cy="1841500"/>
            <a:chOff x="144" y="1776"/>
            <a:chExt cx="5520" cy="1392"/>
          </a:xfrm>
        </p:grpSpPr>
        <p:sp>
          <p:nvSpPr>
            <p:cNvPr id="56328" name="Rectangle 5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29" name="Rectangle 6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30" name="Rectangle 7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31" name="Rectangle 8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32" name="Rectangle 9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33" name="Rectangle 10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34" name="Rectangle 11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35" name="Rectangle 12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36" name="Rectangle 13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37" name="Rectangle 14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38" name="Rectangle 15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39" name="Rectangle 16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340" name="Line 17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1" name="Line 18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6342" name="Picture 19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43" name="Picture 20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44" name="Picture 21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45" name="Line 22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6" name="Line 23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7" name="Line 24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8" name="Line 25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6349" name="Picture 26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0" name="Picture 27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1" name="Picture 28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2" name="Picture 29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3" name="Picture 30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4" name="Picture 31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5" name="Picture 32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6" name="Picture 33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7" name="Picture 34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" name="Picture 54" descr="DaVinci_face_onl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8" y="3274228"/>
            <a:ext cx="484188" cy="59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5" descr="bicycl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3325820"/>
            <a:ext cx="825500" cy="49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6" descr="violi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01100">
            <a:off x="6413508" y="3020227"/>
            <a:ext cx="320146" cy="76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61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3" descr="tmp"/>
          <p:cNvPicPr preferRelativeResize="0"/>
          <p:nvPr/>
        </p:nvPicPr>
        <p:blipFill rotWithShape="1">
          <a:blip r:embed="rId3">
            <a:alphaModFix/>
          </a:blip>
          <a:srcRect l="2948" t="17174" r="66127" b="47048"/>
          <a:stretch/>
        </p:blipFill>
        <p:spPr>
          <a:xfrm>
            <a:off x="4381500" y="1231369"/>
            <a:ext cx="3810000" cy="285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33"/>
          <p:cNvGrpSpPr/>
          <p:nvPr/>
        </p:nvGrpSpPr>
        <p:grpSpPr>
          <a:xfrm>
            <a:off x="4381500" y="1231369"/>
            <a:ext cx="3810000" cy="2857500"/>
            <a:chOff x="2736" y="1680"/>
            <a:chExt cx="2880" cy="2160"/>
          </a:xfrm>
        </p:grpSpPr>
        <p:cxnSp>
          <p:nvCxnSpPr>
            <p:cNvPr id="490" name="Google Shape;490;p33"/>
            <p:cNvCxnSpPr/>
            <p:nvPr/>
          </p:nvCxnSpPr>
          <p:spPr>
            <a:xfrm>
              <a:off x="2976" y="1680"/>
              <a:ext cx="0" cy="216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33"/>
            <p:cNvCxnSpPr/>
            <p:nvPr/>
          </p:nvCxnSpPr>
          <p:spPr>
            <a:xfrm>
              <a:off x="3216" y="1680"/>
              <a:ext cx="0" cy="216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33"/>
            <p:cNvCxnSpPr/>
            <p:nvPr/>
          </p:nvCxnSpPr>
          <p:spPr>
            <a:xfrm>
              <a:off x="3456" y="1680"/>
              <a:ext cx="0" cy="216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3"/>
            <p:cNvCxnSpPr/>
            <p:nvPr/>
          </p:nvCxnSpPr>
          <p:spPr>
            <a:xfrm>
              <a:off x="3696" y="1680"/>
              <a:ext cx="0" cy="216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3"/>
            <p:cNvCxnSpPr/>
            <p:nvPr/>
          </p:nvCxnSpPr>
          <p:spPr>
            <a:xfrm>
              <a:off x="3936" y="1680"/>
              <a:ext cx="0" cy="216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3"/>
            <p:cNvCxnSpPr/>
            <p:nvPr/>
          </p:nvCxnSpPr>
          <p:spPr>
            <a:xfrm>
              <a:off x="4176" y="1680"/>
              <a:ext cx="0" cy="216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3"/>
            <p:cNvCxnSpPr/>
            <p:nvPr/>
          </p:nvCxnSpPr>
          <p:spPr>
            <a:xfrm>
              <a:off x="4416" y="1680"/>
              <a:ext cx="0" cy="216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4656" y="1680"/>
              <a:ext cx="0" cy="216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4896" y="1680"/>
              <a:ext cx="0" cy="216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33"/>
            <p:cNvCxnSpPr/>
            <p:nvPr/>
          </p:nvCxnSpPr>
          <p:spPr>
            <a:xfrm>
              <a:off x="5136" y="1680"/>
              <a:ext cx="0" cy="216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33"/>
            <p:cNvCxnSpPr/>
            <p:nvPr/>
          </p:nvCxnSpPr>
          <p:spPr>
            <a:xfrm>
              <a:off x="5376" y="1680"/>
              <a:ext cx="0" cy="216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33"/>
            <p:cNvCxnSpPr/>
            <p:nvPr/>
          </p:nvCxnSpPr>
          <p:spPr>
            <a:xfrm>
              <a:off x="2736" y="1920"/>
              <a:ext cx="2880" cy="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2736" y="2160"/>
              <a:ext cx="2880" cy="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3"/>
            <p:cNvCxnSpPr/>
            <p:nvPr/>
          </p:nvCxnSpPr>
          <p:spPr>
            <a:xfrm>
              <a:off x="2736" y="2400"/>
              <a:ext cx="2880" cy="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3"/>
            <p:cNvCxnSpPr/>
            <p:nvPr/>
          </p:nvCxnSpPr>
          <p:spPr>
            <a:xfrm>
              <a:off x="2736" y="2640"/>
              <a:ext cx="2880" cy="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33"/>
            <p:cNvCxnSpPr/>
            <p:nvPr/>
          </p:nvCxnSpPr>
          <p:spPr>
            <a:xfrm>
              <a:off x="2736" y="2880"/>
              <a:ext cx="2880" cy="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33"/>
            <p:cNvCxnSpPr/>
            <p:nvPr/>
          </p:nvCxnSpPr>
          <p:spPr>
            <a:xfrm>
              <a:off x="2736" y="3120"/>
              <a:ext cx="2880" cy="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33"/>
            <p:cNvCxnSpPr/>
            <p:nvPr/>
          </p:nvCxnSpPr>
          <p:spPr>
            <a:xfrm>
              <a:off x="2736" y="3360"/>
              <a:ext cx="2880" cy="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33"/>
            <p:cNvCxnSpPr/>
            <p:nvPr/>
          </p:nvCxnSpPr>
          <p:spPr>
            <a:xfrm>
              <a:off x="2736" y="3600"/>
              <a:ext cx="2880" cy="0"/>
            </a:xfrm>
            <a:prstGeom prst="straightConnector1">
              <a:avLst/>
            </a:prstGeom>
            <a:noFill/>
            <a:ln w="57150" cap="flat" cmpd="sng">
              <a:solidFill>
                <a:srgbClr val="FCF1A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33"/>
            <p:cNvCxnSpPr/>
            <p:nvPr/>
          </p:nvCxnSpPr>
          <p:spPr>
            <a:xfrm>
              <a:off x="2736" y="3840"/>
              <a:ext cx="2880" cy="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1" name="Google Shape;5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/>
              <a:t>1. Feature extraction</a:t>
            </a:r>
            <a:endParaRPr/>
          </a:p>
        </p:txBody>
      </p:sp>
      <p:sp>
        <p:nvSpPr>
          <p:cNvPr id="510" name="Google Shape;510;p33"/>
          <p:cNvSpPr txBox="1">
            <a:spLocks noGrp="1"/>
          </p:cNvSpPr>
          <p:nvPr>
            <p:ph idx="1"/>
          </p:nvPr>
        </p:nvSpPr>
        <p:spPr>
          <a:xfrm>
            <a:off x="457200" y="889001"/>
            <a:ext cx="3352800" cy="2920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800" dirty="0"/>
              <a:t>Regular grid</a:t>
            </a:r>
            <a:endParaRPr sz="3200" dirty="0"/>
          </a:p>
          <a:p>
            <a:pPr lvl="1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/>
              <a:t>Vogel &amp; Schiele, 2003</a:t>
            </a:r>
            <a:endParaRPr sz="2800" dirty="0"/>
          </a:p>
          <a:p>
            <a:pPr lvl="1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/>
              <a:t>Fei-Fei &amp; </a:t>
            </a:r>
            <a:r>
              <a:rPr lang="en-US" sz="1800" dirty="0" err="1"/>
              <a:t>Perona</a:t>
            </a:r>
            <a:r>
              <a:rPr lang="en-US" sz="1800" dirty="0"/>
              <a:t>, 2005</a:t>
            </a:r>
            <a:endParaRPr sz="2800" dirty="0"/>
          </a:p>
          <a:p>
            <a:pPr indent="-158738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/>
          </a:p>
        </p:txBody>
      </p:sp>
      <p:sp>
        <p:nvSpPr>
          <p:cNvPr id="512" name="Google Shape;512;p33"/>
          <p:cNvSpPr txBox="1">
            <a:spLocks noGrp="1"/>
          </p:cNvSpPr>
          <p:nvPr>
            <p:ph type="sldNum" sz="quarter" idx="12"/>
          </p:nvPr>
        </p:nvSpPr>
        <p:spPr>
          <a:xfrm>
            <a:off x="8001000" y="5356224"/>
            <a:ext cx="1066800" cy="3968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591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4" descr="tmp"/>
          <p:cNvPicPr preferRelativeResize="0"/>
          <p:nvPr/>
        </p:nvPicPr>
        <p:blipFill rotWithShape="1">
          <a:blip r:embed="rId3">
            <a:alphaModFix/>
          </a:blip>
          <a:srcRect l="2948" t="17174" r="66127" b="47048"/>
          <a:stretch/>
        </p:blipFill>
        <p:spPr>
          <a:xfrm>
            <a:off x="4381500" y="121920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4" descr="tmp"/>
          <p:cNvPicPr preferRelativeResize="0"/>
          <p:nvPr/>
        </p:nvPicPr>
        <p:blipFill rotWithShape="1">
          <a:blip r:embed="rId3">
            <a:alphaModFix/>
          </a:blip>
          <a:srcRect l="61916" t="15741" r="4668" b="44186"/>
          <a:stretch/>
        </p:blipFill>
        <p:spPr>
          <a:xfrm>
            <a:off x="4381500" y="1155700"/>
            <a:ext cx="3810000" cy="29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/>
              <a:t>1. Feature extraction</a:t>
            </a:r>
            <a:endParaRPr/>
          </a:p>
        </p:txBody>
      </p:sp>
      <p:sp>
        <p:nvSpPr>
          <p:cNvPr id="522" name="Google Shape;522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57</a:t>
            </a:fld>
            <a:endParaRPr/>
          </a:p>
        </p:txBody>
      </p:sp>
      <p:sp>
        <p:nvSpPr>
          <p:cNvPr id="10" name="Google Shape;528;p35">
            <a:extLst>
              <a:ext uri="{FF2B5EF4-FFF2-40B4-BE49-F238E27FC236}">
                <a16:creationId xmlns:a16="http://schemas.microsoft.com/office/drawing/2014/main" id="{DF4728B3-1084-3643-8DC6-DBE91E4D34EB}"/>
              </a:ext>
            </a:extLst>
          </p:cNvPr>
          <p:cNvSpPr txBox="1">
            <a:spLocks/>
          </p:cNvSpPr>
          <p:nvPr/>
        </p:nvSpPr>
        <p:spPr bwMode="auto">
          <a:xfrm>
            <a:off x="304800" y="1028700"/>
            <a:ext cx="8229600" cy="42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>
            <a:lvl1pPr marL="285728" indent="-28572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075" indent="-238105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24" indent="-19048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393" indent="-190484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362" indent="-190484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332" indent="-190484" algn="l" defTabSz="76194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302" indent="-190484" algn="l" defTabSz="76194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272" indent="-190484" algn="l" defTabSz="76194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240" indent="-190484" algn="l" defTabSz="76194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800" dirty="0"/>
              <a:t>Regular grid</a:t>
            </a:r>
            <a:endParaRPr lang="en-US" sz="3200" dirty="0"/>
          </a:p>
          <a:p>
            <a:pPr lvl="1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/>
              <a:t>Vogel &amp; Schiele, 2003</a:t>
            </a:r>
            <a:endParaRPr lang="en-US" sz="2800" dirty="0"/>
          </a:p>
          <a:p>
            <a:pPr lvl="1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/>
              <a:t>Fei-Fei &amp; </a:t>
            </a:r>
            <a:r>
              <a:rPr lang="en-US" sz="1800" dirty="0" err="1"/>
              <a:t>Perona</a:t>
            </a:r>
            <a:r>
              <a:rPr lang="en-US" sz="1800" dirty="0"/>
              <a:t>, 2005</a:t>
            </a:r>
            <a:endParaRPr lang="en-US" sz="2800" dirty="0"/>
          </a:p>
          <a:p>
            <a:pPr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800" dirty="0"/>
              <a:t>Interest point detector</a:t>
            </a:r>
            <a:endParaRPr lang="en-US" sz="3200" dirty="0"/>
          </a:p>
          <a:p>
            <a:pPr lvl="1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 err="1"/>
              <a:t>Csurka</a:t>
            </a:r>
            <a:r>
              <a:rPr lang="en-US" sz="1800" dirty="0"/>
              <a:t> et al. 2004</a:t>
            </a:r>
            <a:endParaRPr lang="en-US" sz="2800" dirty="0"/>
          </a:p>
          <a:p>
            <a:pPr lvl="1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/>
              <a:t>Fei-Fei &amp; </a:t>
            </a:r>
            <a:r>
              <a:rPr lang="en-US" sz="1800" dirty="0" err="1"/>
              <a:t>Perona</a:t>
            </a:r>
            <a:r>
              <a:rPr lang="en-US" sz="1800" dirty="0"/>
              <a:t>, 2005</a:t>
            </a:r>
            <a:endParaRPr lang="en-US" sz="2800" dirty="0"/>
          </a:p>
          <a:p>
            <a:pPr lvl="1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 err="1"/>
              <a:t>Sivic</a:t>
            </a:r>
            <a:r>
              <a:rPr lang="en-US" sz="1800" dirty="0"/>
              <a:t> et al. 2005</a:t>
            </a:r>
          </a:p>
          <a:p>
            <a:pPr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800" dirty="0"/>
              <a:t>Other methods</a:t>
            </a:r>
            <a:endParaRPr lang="en-US" sz="3200" dirty="0"/>
          </a:p>
          <a:p>
            <a:pPr lvl="1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/>
              <a:t>Random sampling (Vidal-</a:t>
            </a:r>
            <a:r>
              <a:rPr lang="en-US" sz="1800" dirty="0" err="1"/>
              <a:t>Naquet</a:t>
            </a:r>
            <a:r>
              <a:rPr lang="en-US" sz="1800" dirty="0"/>
              <a:t> &amp; Ullman, 2002)</a:t>
            </a:r>
            <a:endParaRPr lang="en-US" sz="2800" dirty="0"/>
          </a:p>
          <a:p>
            <a:pPr lvl="1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/>
              <a:t>Segmentation-based patches (Barnard et al. 2003)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27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133125_ell1" descr="133125_ell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952499"/>
            <a:ext cx="3159126" cy="20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Line"/>
          <p:cNvSpPr/>
          <p:nvPr/>
        </p:nvSpPr>
        <p:spPr>
          <a:xfrm flipH="1" flipV="1">
            <a:off x="4254500" y="1525058"/>
            <a:ext cx="2032001" cy="1"/>
          </a:xfrm>
          <a:prstGeom prst="line">
            <a:avLst/>
          </a:prstGeom>
          <a:ln w="76200">
            <a:solidFill>
              <a:srgbClr val="0000FF"/>
            </a:solidFill>
            <a:tailEnd type="triangle"/>
          </a:ln>
        </p:spPr>
        <p:txBody>
          <a:bodyPr lIns="38099" tIns="38099" rIns="38099" bIns="38099"/>
          <a:lstStyle/>
          <a:p>
            <a:pPr defTabSz="267873" fontAlgn="auto" hangingPunct="0">
              <a:spcBef>
                <a:spcPts val="0"/>
              </a:spcBef>
              <a:spcAft>
                <a:spcPts val="0"/>
              </a:spcAf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937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pic>
        <p:nvPicPr>
          <p:cNvPr id="444" name="133125_n2" descr="133125_n2"/>
          <p:cNvPicPr>
            <a:picLocks noChangeAspect="1"/>
          </p:cNvPicPr>
          <p:nvPr/>
        </p:nvPicPr>
        <p:blipFill>
          <a:blip r:embed="rId3"/>
          <a:srcRect t="49542" r="49472"/>
          <a:stretch>
            <a:fillRect/>
          </a:stretch>
        </p:blipFill>
        <p:spPr>
          <a:xfrm>
            <a:off x="3175000" y="1143000"/>
            <a:ext cx="965730" cy="9617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1" name="Group"/>
          <p:cNvGrpSpPr/>
          <p:nvPr/>
        </p:nvGrpSpPr>
        <p:grpSpPr>
          <a:xfrm>
            <a:off x="1587500" y="1135063"/>
            <a:ext cx="463021" cy="833438"/>
            <a:chOff x="0" y="0"/>
            <a:chExt cx="790222" cy="1422400"/>
          </a:xfrm>
        </p:grpSpPr>
        <p:sp>
          <p:nvSpPr>
            <p:cNvPr id="445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ctr">
              <a:noAutofit/>
            </a:bodyPr>
            <a:lstStyle/>
            <a:p>
              <a:pPr defTabSz="535747" fontAlgn="auto" hangingPunct="0">
                <a:spcBef>
                  <a:spcPts val="0"/>
                </a:spcBef>
                <a:spcAft>
                  <a:spcPts val="0"/>
                </a:spcAft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406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446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t">
              <a:noAutofit/>
            </a:bodyPr>
            <a:lstStyle/>
            <a:p>
              <a:pPr defTabSz="267873" fontAlgn="auto" hangingPunct="0">
                <a:spcBef>
                  <a:spcPts val="0"/>
                </a:spcBef>
                <a:spcAft>
                  <a:spcPts val="0"/>
                </a:spcAft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37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7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t">
              <a:noAutofit/>
            </a:bodyPr>
            <a:lstStyle/>
            <a:p>
              <a:pPr defTabSz="267873" fontAlgn="auto" hangingPunct="0">
                <a:spcBef>
                  <a:spcPts val="0"/>
                </a:spcBef>
                <a:spcAft>
                  <a:spcPts val="0"/>
                </a:spcAft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37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8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t">
              <a:noAutofit/>
            </a:bodyPr>
            <a:lstStyle/>
            <a:p>
              <a:pPr defTabSz="267873" fontAlgn="auto" hangingPunct="0">
                <a:spcBef>
                  <a:spcPts val="0"/>
                </a:spcBef>
                <a:spcAft>
                  <a:spcPts val="0"/>
                </a:spcAft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37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9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t">
              <a:noAutofit/>
            </a:bodyPr>
            <a:lstStyle/>
            <a:p>
              <a:pPr defTabSz="267873" fontAlgn="auto" hangingPunct="0">
                <a:spcBef>
                  <a:spcPts val="0"/>
                </a:spcBef>
                <a:spcAft>
                  <a:spcPts val="0"/>
                </a:spcAft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37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50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t">
              <a:noAutofit/>
            </a:bodyPr>
            <a:lstStyle/>
            <a:p>
              <a:pPr defTabSz="267873" fontAlgn="auto" hangingPunct="0">
                <a:spcBef>
                  <a:spcPts val="0"/>
                </a:spcBef>
                <a:spcAft>
                  <a:spcPts val="0"/>
                </a:spcAft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37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52" name="Line"/>
          <p:cNvSpPr/>
          <p:nvPr/>
        </p:nvSpPr>
        <p:spPr>
          <a:xfrm>
            <a:off x="2222500" y="1525058"/>
            <a:ext cx="698501" cy="1"/>
          </a:xfrm>
          <a:prstGeom prst="line">
            <a:avLst/>
          </a:prstGeom>
          <a:ln w="76200">
            <a:solidFill>
              <a:srgbClr val="0000FF"/>
            </a:solidFill>
            <a:headEnd type="triangle"/>
          </a:ln>
        </p:spPr>
        <p:txBody>
          <a:bodyPr lIns="38099" tIns="38099" rIns="38099" bIns="38099"/>
          <a:lstStyle/>
          <a:p>
            <a:pPr defTabSz="267873" fontAlgn="auto" hangingPunct="0">
              <a:spcBef>
                <a:spcPts val="0"/>
              </a:spcBef>
              <a:spcAft>
                <a:spcPts val="0"/>
              </a:spcAf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937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453" name="Normalize patch"/>
          <p:cNvSpPr txBox="1"/>
          <p:nvPr/>
        </p:nvSpPr>
        <p:spPr>
          <a:xfrm>
            <a:off x="2975239" y="2223824"/>
            <a:ext cx="1469760" cy="293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099" tIns="38099" rIns="38099" bIns="38099">
            <a:spAutoFit/>
          </a:bodyPr>
          <a:lstStyle>
            <a:lvl1pPr defTabSz="914400">
              <a:spcBef>
                <a:spcPts val="1000"/>
              </a:spcBef>
              <a:defRPr sz="2400" b="1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 defTabSz="535747" fontAlgn="auto" hangingPunct="0">
              <a:spcBef>
                <a:spcPts val="586"/>
              </a:spcBef>
              <a:spcAft>
                <a:spcPts val="0"/>
              </a:spcAft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1406" kern="0"/>
              <a:t>Normalize patch</a:t>
            </a:r>
          </a:p>
        </p:txBody>
      </p:sp>
      <p:sp>
        <p:nvSpPr>
          <p:cNvPr id="454" name="Detect patches…"/>
          <p:cNvSpPr txBox="1"/>
          <p:nvPr/>
        </p:nvSpPr>
        <p:spPr>
          <a:xfrm>
            <a:off x="4779698" y="3073136"/>
            <a:ext cx="3209396" cy="1008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099" tIns="38099" rIns="38099" bIns="38099">
            <a:spAutoFit/>
          </a:bodyPr>
          <a:lstStyle/>
          <a:p>
            <a:pPr algn="ctr" defTabSz="535747" fontAlgn="auto" hangingPunct="0">
              <a:spcBef>
                <a:spcPts val="703"/>
              </a:spcBef>
              <a:spcAft>
                <a:spcPts val="0"/>
              </a:spcAft>
              <a:defRPr sz="2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641" kern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Detect patches</a:t>
            </a:r>
          </a:p>
          <a:p>
            <a:pPr defTabSz="535747" fontAlgn="auto" hangingPunct="0">
              <a:spcBef>
                <a:spcPts val="469"/>
              </a:spcBef>
              <a:spcAft>
                <a:spcPts val="0"/>
              </a:spcAft>
              <a:defRPr sz="1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055" kern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[Mikojaczyk and Schmid ’02]</a:t>
            </a:r>
          </a:p>
          <a:p>
            <a:pPr defTabSz="535747" fontAlgn="auto" hangingPunct="0">
              <a:spcBef>
                <a:spcPts val="469"/>
              </a:spcBef>
              <a:spcAft>
                <a:spcPts val="0"/>
              </a:spcAft>
              <a:defRPr sz="1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055" kern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[Mata, Chum, Urban &amp; Pajdla, ’02] </a:t>
            </a:r>
          </a:p>
          <a:p>
            <a:pPr defTabSz="535747" fontAlgn="auto" hangingPunct="0">
              <a:spcBef>
                <a:spcPts val="469"/>
              </a:spcBef>
              <a:spcAft>
                <a:spcPts val="0"/>
              </a:spcAft>
              <a:defRPr sz="1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055" kern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[Sivic &amp; Zisserman, ’03]</a:t>
            </a:r>
          </a:p>
        </p:txBody>
      </p:sp>
      <p:sp>
        <p:nvSpPr>
          <p:cNvPr id="455" name="Compute SIFT descriptor…"/>
          <p:cNvSpPr txBox="1"/>
          <p:nvPr/>
        </p:nvSpPr>
        <p:spPr>
          <a:xfrm>
            <a:off x="1143000" y="2032000"/>
            <a:ext cx="1301751" cy="736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099" tIns="38099" rIns="38099" bIns="38099">
            <a:spAutoFit/>
          </a:bodyPr>
          <a:lstStyle/>
          <a:p>
            <a:pPr algn="ctr" defTabSz="535747" fontAlgn="auto" hangingPunct="0">
              <a:spcBef>
                <a:spcPts val="586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406" b="1" kern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Compute SIFT descriptor</a:t>
            </a:r>
          </a:p>
          <a:p>
            <a:pPr defTabSz="535747" fontAlgn="auto" hangingPunct="0">
              <a:spcBef>
                <a:spcPts val="469"/>
              </a:spcBef>
              <a:spcAft>
                <a:spcPts val="0"/>
              </a:spcAft>
              <a:defRPr sz="1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055" kern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      [Lowe’99]</a:t>
            </a:r>
          </a:p>
        </p:txBody>
      </p:sp>
    </p:spTree>
    <p:extLst>
      <p:ext uri="{BB962C8B-B14F-4D97-AF65-F5344CB8AC3E}">
        <p14:creationId xmlns:p14="http://schemas.microsoft.com/office/powerpoint/2010/main" val="422585080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ctangle"/>
          <p:cNvSpPr/>
          <p:nvPr/>
        </p:nvSpPr>
        <p:spPr>
          <a:xfrm>
            <a:off x="5016500" y="825500"/>
            <a:ext cx="3111500" cy="2032001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grpSp>
        <p:nvGrpSpPr>
          <p:cNvPr id="464" name="Group"/>
          <p:cNvGrpSpPr/>
          <p:nvPr/>
        </p:nvGrpSpPr>
        <p:grpSpPr>
          <a:xfrm>
            <a:off x="1587500" y="1135063"/>
            <a:ext cx="463021" cy="833438"/>
            <a:chOff x="0" y="0"/>
            <a:chExt cx="790222" cy="1422400"/>
          </a:xfrm>
        </p:grpSpPr>
        <p:sp>
          <p:nvSpPr>
            <p:cNvPr id="458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ctr">
              <a:noAutofit/>
            </a:bodyPr>
            <a:lstStyle/>
            <a:p>
              <a:pPr defTabSz="535747" fontAlgn="auto" hangingPunct="0">
                <a:spcBef>
                  <a:spcPts val="0"/>
                </a:spcBef>
                <a:spcAft>
                  <a:spcPts val="0"/>
                </a:spcAft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406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459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t">
              <a:noAutofit/>
            </a:bodyPr>
            <a:lstStyle/>
            <a:p>
              <a:pPr defTabSz="267873" fontAlgn="auto" hangingPunct="0">
                <a:spcBef>
                  <a:spcPts val="0"/>
                </a:spcBef>
                <a:spcAft>
                  <a:spcPts val="0"/>
                </a:spcAft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37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0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t">
              <a:noAutofit/>
            </a:bodyPr>
            <a:lstStyle/>
            <a:p>
              <a:pPr defTabSz="267873" fontAlgn="auto" hangingPunct="0">
                <a:spcBef>
                  <a:spcPts val="0"/>
                </a:spcBef>
                <a:spcAft>
                  <a:spcPts val="0"/>
                </a:spcAft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37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1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t">
              <a:noAutofit/>
            </a:bodyPr>
            <a:lstStyle/>
            <a:p>
              <a:pPr defTabSz="267873" fontAlgn="auto" hangingPunct="0">
                <a:spcBef>
                  <a:spcPts val="0"/>
                </a:spcBef>
                <a:spcAft>
                  <a:spcPts val="0"/>
                </a:spcAft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37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2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t">
              <a:noAutofit/>
            </a:bodyPr>
            <a:lstStyle/>
            <a:p>
              <a:pPr defTabSz="267873" fontAlgn="auto" hangingPunct="0">
                <a:spcBef>
                  <a:spcPts val="0"/>
                </a:spcBef>
                <a:spcAft>
                  <a:spcPts val="0"/>
                </a:spcAft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37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3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t">
              <a:noAutofit/>
            </a:bodyPr>
            <a:lstStyle/>
            <a:p>
              <a:pPr defTabSz="267873" fontAlgn="auto" hangingPunct="0">
                <a:spcBef>
                  <a:spcPts val="0"/>
                </a:spcBef>
                <a:spcAft>
                  <a:spcPts val="0"/>
                </a:spcAft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37" kern="0">
                <a:solidFill>
                  <a:srgbClr val="000000"/>
                </a:solidFill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2140479" y="1135062"/>
            <a:ext cx="1960861" cy="841376"/>
            <a:chOff x="-1" y="0"/>
            <a:chExt cx="3346535" cy="1435947"/>
          </a:xfrm>
        </p:grpSpPr>
        <p:grpSp>
          <p:nvGrpSpPr>
            <p:cNvPr id="471" name="Group"/>
            <p:cNvGrpSpPr/>
            <p:nvPr/>
          </p:nvGrpSpPr>
          <p:grpSpPr>
            <a:xfrm>
              <a:off x="-1" y="0"/>
              <a:ext cx="790224" cy="1422401"/>
              <a:chOff x="0" y="0"/>
              <a:chExt cx="790222" cy="1422400"/>
            </a:xfrm>
          </p:grpSpPr>
          <p:sp>
            <p:nvSpPr>
              <p:cNvPr id="465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ctr">
                <a:noAutofit/>
              </a:bodyPr>
              <a:lstStyle/>
              <a:p>
                <a:pPr defTabSz="535747" fontAlgn="auto" hangingPunct="0">
                  <a:spcBef>
                    <a:spcPts val="0"/>
                  </a:spcBef>
                  <a:spcAft>
                    <a:spcPts val="0"/>
                  </a:spcAft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6" kern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466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67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68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69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70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478" name="Group"/>
            <p:cNvGrpSpPr/>
            <p:nvPr/>
          </p:nvGrpSpPr>
          <p:grpSpPr>
            <a:xfrm>
              <a:off x="975360" y="13546"/>
              <a:ext cx="790223" cy="1422401"/>
              <a:chOff x="0" y="0"/>
              <a:chExt cx="790222" cy="1422400"/>
            </a:xfrm>
          </p:grpSpPr>
          <p:sp>
            <p:nvSpPr>
              <p:cNvPr id="472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ctr">
                <a:noAutofit/>
              </a:bodyPr>
              <a:lstStyle/>
              <a:p>
                <a:pPr defTabSz="535747" fontAlgn="auto" hangingPunct="0">
                  <a:spcBef>
                    <a:spcPts val="0"/>
                  </a:spcBef>
                  <a:spcAft>
                    <a:spcPts val="0"/>
                  </a:spcAft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6" kern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473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74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75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76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77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485" name="Group"/>
            <p:cNvGrpSpPr/>
            <p:nvPr/>
          </p:nvGrpSpPr>
          <p:grpSpPr>
            <a:xfrm>
              <a:off x="1950720" y="13546"/>
              <a:ext cx="790223" cy="1422401"/>
              <a:chOff x="0" y="0"/>
              <a:chExt cx="790222" cy="1422400"/>
            </a:xfrm>
          </p:grpSpPr>
          <p:sp>
            <p:nvSpPr>
              <p:cNvPr id="479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ctr">
                <a:noAutofit/>
              </a:bodyPr>
              <a:lstStyle/>
              <a:p>
                <a:pPr defTabSz="535747" fontAlgn="auto" hangingPunct="0">
                  <a:spcBef>
                    <a:spcPts val="0"/>
                  </a:spcBef>
                  <a:spcAft>
                    <a:spcPts val="0"/>
                  </a:spcAft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406" kern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480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81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82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83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84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8099" tIns="38099" rIns="38099" bIns="38099" numCol="1" anchor="t">
                <a:noAutofit/>
              </a:bodyPr>
              <a:lstStyle/>
              <a:p>
                <a:pPr defTabSz="267873" fontAlgn="auto" hangingPunct="0">
                  <a:spcBef>
                    <a:spcPts val="0"/>
                  </a:spcBef>
                  <a:spcAft>
                    <a:spcPts val="0"/>
                  </a:spcAft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937" kern="0">
                  <a:solidFill>
                    <a:srgbClr val="000000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486" name="…"/>
            <p:cNvSpPr txBox="1"/>
            <p:nvPr/>
          </p:nvSpPr>
          <p:spPr>
            <a:xfrm>
              <a:off x="2826736" y="144497"/>
              <a:ext cx="519798" cy="808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099" tIns="38099" rIns="38099" bIns="38099" numCol="1" anchor="t">
              <a:spAutoFit/>
            </a:bodyPr>
            <a:lstStyle>
              <a:lvl1pPr algn="l" defTabSz="914400">
                <a:defRPr sz="4400">
                  <a:solidFill>
                    <a:srgbClr val="000099"/>
                  </a:solidFill>
                  <a:uFill>
                    <a:solidFill>
                      <a:srgbClr val="000099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defTabSz="535747" fontAlgn="auto" hangingPunct="0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sz="2578" kern="0"/>
                <a:t>…</a:t>
              </a:r>
            </a:p>
          </p:txBody>
        </p:sp>
      </p:grpSp>
      <p:sp>
        <p:nvSpPr>
          <p:cNvPr id="488" name="Rectangle"/>
          <p:cNvSpPr/>
          <p:nvPr/>
        </p:nvSpPr>
        <p:spPr>
          <a:xfrm>
            <a:off x="4889500" y="889000"/>
            <a:ext cx="3111501" cy="2032001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pic>
        <p:nvPicPr>
          <p:cNvPr id="489" name="133125_ell1" descr="133125_ell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952499"/>
            <a:ext cx="3159126" cy="20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Line"/>
          <p:cNvSpPr/>
          <p:nvPr/>
        </p:nvSpPr>
        <p:spPr>
          <a:xfrm flipH="1">
            <a:off x="4254500" y="1525058"/>
            <a:ext cx="508001" cy="1"/>
          </a:xfrm>
          <a:prstGeom prst="line">
            <a:avLst/>
          </a:prstGeom>
          <a:ln w="76200">
            <a:solidFill>
              <a:srgbClr val="0000FF"/>
            </a:solidFill>
            <a:tailEnd type="triangle"/>
          </a:ln>
        </p:spPr>
        <p:txBody>
          <a:bodyPr lIns="38099" tIns="38099" rIns="38099" bIns="38099"/>
          <a:lstStyle/>
          <a:p>
            <a:pPr defTabSz="267873" fontAlgn="auto" hangingPunct="0">
              <a:spcBef>
                <a:spcPts val="0"/>
              </a:spcBef>
              <a:spcAft>
                <a:spcPts val="0"/>
              </a:spcAf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937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68238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1143000" y="400050"/>
            <a:ext cx="6858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sz="2700" b="1" dirty="0">
                <a:solidFill>
                  <a:srgbClr val="000000"/>
                </a:solidFill>
              </a:rPr>
              <a:t>Detection: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 sz="2100" dirty="0"/>
              <a:t>Does this image contain a car</a:t>
            </a:r>
            <a:r>
              <a:rPr lang="en-US" sz="2100" dirty="0">
                <a:solidFill>
                  <a:srgbClr val="000000"/>
                </a:solidFill>
              </a:rPr>
              <a:t>? [where?]</a:t>
            </a:r>
          </a:p>
        </p:txBody>
      </p:sp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1143000" y="1314450"/>
            <a:ext cx="6858000" cy="4114800"/>
          </a:xfrm>
          <a:prstGeom prst="rect">
            <a:avLst/>
          </a:prstGeom>
          <a:noFill/>
        </p:spPr>
      </p:pic>
      <p:sp>
        <p:nvSpPr>
          <p:cNvPr id="9" name="Freeform 4"/>
          <p:cNvSpPr>
            <a:spLocks noChangeAspect="1"/>
          </p:cNvSpPr>
          <p:nvPr/>
        </p:nvSpPr>
        <p:spPr bwMode="auto">
          <a:xfrm>
            <a:off x="6324599" y="4299982"/>
            <a:ext cx="1676401" cy="708355"/>
          </a:xfrm>
          <a:custGeom>
            <a:avLst/>
            <a:gdLst>
              <a:gd name="T0" fmla="*/ 1440 w 1488"/>
              <a:gd name="T1" fmla="*/ 0 h 624"/>
              <a:gd name="T2" fmla="*/ 816 w 1488"/>
              <a:gd name="T3" fmla="*/ 0 h 624"/>
              <a:gd name="T4" fmla="*/ 480 w 1488"/>
              <a:gd name="T5" fmla="*/ 240 h 624"/>
              <a:gd name="T6" fmla="*/ 0 w 1488"/>
              <a:gd name="T7" fmla="*/ 288 h 624"/>
              <a:gd name="T8" fmla="*/ 0 w 1488"/>
              <a:gd name="T9" fmla="*/ 528 h 624"/>
              <a:gd name="T10" fmla="*/ 1488 w 1488"/>
              <a:gd name="T11" fmla="*/ 624 h 624"/>
              <a:gd name="T12" fmla="*/ 1440 w 1488"/>
              <a:gd name="T13" fmla="*/ 0 h 6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88"/>
              <a:gd name="T22" fmla="*/ 0 h 624"/>
              <a:gd name="T23" fmla="*/ 1488 w 1488"/>
              <a:gd name="T24" fmla="*/ 624 h 62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88" h="624">
                <a:moveTo>
                  <a:pt x="1440" y="0"/>
                </a:moveTo>
                <a:lnTo>
                  <a:pt x="816" y="0"/>
                </a:lnTo>
                <a:lnTo>
                  <a:pt x="480" y="240"/>
                </a:lnTo>
                <a:lnTo>
                  <a:pt x="0" y="288"/>
                </a:lnTo>
                <a:lnTo>
                  <a:pt x="0" y="528"/>
                </a:lnTo>
                <a:lnTo>
                  <a:pt x="1488" y="624"/>
                </a:lnTo>
                <a:lnTo>
                  <a:pt x="1440" y="0"/>
                </a:lnTo>
                <a:close/>
              </a:path>
            </a:pathLst>
          </a:custGeom>
          <a:solidFill>
            <a:srgbClr val="00FF00">
              <a:alpha val="34117"/>
            </a:srgbClr>
          </a:solidFill>
          <a:ln w="76200">
            <a:solidFill>
              <a:srgbClr val="008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972300" y="3943350"/>
            <a:ext cx="475258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itchFamily="34" charset="0"/>
              </a:rPr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520986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36"/>
          <p:cNvGrpSpPr/>
          <p:nvPr/>
        </p:nvGrpSpPr>
        <p:grpSpPr>
          <a:xfrm>
            <a:off x="1587503" y="1135063"/>
            <a:ext cx="463021" cy="833438"/>
            <a:chOff x="2532" y="1542"/>
            <a:chExt cx="184" cy="332"/>
          </a:xfrm>
        </p:grpSpPr>
        <p:sp>
          <p:nvSpPr>
            <p:cNvPr id="537" name="Google Shape;537;p36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8" name="Google Shape;538;p36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36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36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36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36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43" name="Google Shape;543;p36"/>
          <p:cNvCxnSpPr/>
          <p:nvPr/>
        </p:nvCxnSpPr>
        <p:spPr>
          <a:xfrm rot="10800000">
            <a:off x="1397000" y="2667000"/>
            <a:ext cx="0" cy="2534708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36"/>
          <p:cNvCxnSpPr/>
          <p:nvPr/>
        </p:nvCxnSpPr>
        <p:spPr>
          <a:xfrm>
            <a:off x="1397000" y="5201711"/>
            <a:ext cx="3175000" cy="2646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36"/>
          <p:cNvCxnSpPr/>
          <p:nvPr/>
        </p:nvCxnSpPr>
        <p:spPr>
          <a:xfrm rot="10800000" flipH="1">
            <a:off x="1397000" y="3803387"/>
            <a:ext cx="2349500" cy="1398323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6" name="Google Shape;546;p36"/>
          <p:cNvSpPr/>
          <p:nvPr/>
        </p:nvSpPr>
        <p:spPr>
          <a:xfrm>
            <a:off x="2189428" y="3997854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6"/>
          <p:cNvSpPr/>
          <p:nvPr/>
        </p:nvSpPr>
        <p:spPr>
          <a:xfrm>
            <a:off x="2316428" y="4124854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6"/>
          <p:cNvSpPr/>
          <p:nvPr/>
        </p:nvSpPr>
        <p:spPr>
          <a:xfrm>
            <a:off x="1905000" y="4000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6"/>
          <p:cNvSpPr/>
          <p:nvPr/>
        </p:nvSpPr>
        <p:spPr>
          <a:xfrm>
            <a:off x="2159000" y="43180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6"/>
          <p:cNvSpPr/>
          <p:nvPr/>
        </p:nvSpPr>
        <p:spPr>
          <a:xfrm>
            <a:off x="1968500" y="4254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6"/>
          <p:cNvSpPr/>
          <p:nvPr/>
        </p:nvSpPr>
        <p:spPr>
          <a:xfrm>
            <a:off x="3048000" y="3111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6"/>
          <p:cNvSpPr/>
          <p:nvPr/>
        </p:nvSpPr>
        <p:spPr>
          <a:xfrm>
            <a:off x="2984500" y="3619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6"/>
          <p:cNvSpPr/>
          <p:nvPr/>
        </p:nvSpPr>
        <p:spPr>
          <a:xfrm>
            <a:off x="2794000" y="3365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6"/>
          <p:cNvSpPr/>
          <p:nvPr/>
        </p:nvSpPr>
        <p:spPr>
          <a:xfrm>
            <a:off x="3048000" y="3365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6"/>
          <p:cNvSpPr/>
          <p:nvPr/>
        </p:nvSpPr>
        <p:spPr>
          <a:xfrm>
            <a:off x="2603500" y="4000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6"/>
          <p:cNvSpPr/>
          <p:nvPr/>
        </p:nvSpPr>
        <p:spPr>
          <a:xfrm>
            <a:off x="2032000" y="3746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6"/>
          <p:cNvSpPr/>
          <p:nvPr/>
        </p:nvSpPr>
        <p:spPr>
          <a:xfrm>
            <a:off x="3746500" y="4762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6"/>
          <p:cNvSpPr/>
          <p:nvPr/>
        </p:nvSpPr>
        <p:spPr>
          <a:xfrm>
            <a:off x="3619500" y="45720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6"/>
          <p:cNvSpPr/>
          <p:nvPr/>
        </p:nvSpPr>
        <p:spPr>
          <a:xfrm>
            <a:off x="3429000" y="4762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" name="Google Shape;560;p36"/>
          <p:cNvGrpSpPr/>
          <p:nvPr/>
        </p:nvGrpSpPr>
        <p:grpSpPr>
          <a:xfrm>
            <a:off x="2140483" y="1135063"/>
            <a:ext cx="463021" cy="833438"/>
            <a:chOff x="2532" y="1542"/>
            <a:chExt cx="184" cy="332"/>
          </a:xfrm>
        </p:grpSpPr>
        <p:sp>
          <p:nvSpPr>
            <p:cNvPr id="561" name="Google Shape;561;p36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2" name="Google Shape;562;p36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36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36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36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36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7" name="Google Shape;567;p36"/>
          <p:cNvGrpSpPr/>
          <p:nvPr/>
        </p:nvGrpSpPr>
        <p:grpSpPr>
          <a:xfrm>
            <a:off x="2711983" y="1143000"/>
            <a:ext cx="463021" cy="833438"/>
            <a:chOff x="2532" y="1542"/>
            <a:chExt cx="184" cy="332"/>
          </a:xfrm>
        </p:grpSpPr>
        <p:sp>
          <p:nvSpPr>
            <p:cNvPr id="568" name="Google Shape;568;p36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9" name="Google Shape;569;p36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36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36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36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36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4" name="Google Shape;574;p36"/>
          <p:cNvGrpSpPr/>
          <p:nvPr/>
        </p:nvGrpSpPr>
        <p:grpSpPr>
          <a:xfrm>
            <a:off x="3283483" y="1143000"/>
            <a:ext cx="463021" cy="833438"/>
            <a:chOff x="2532" y="1542"/>
            <a:chExt cx="184" cy="332"/>
          </a:xfrm>
        </p:grpSpPr>
        <p:sp>
          <p:nvSpPr>
            <p:cNvPr id="575" name="Google Shape;575;p36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6" name="Google Shape;576;p36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36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6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6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36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</a:pPr>
            <a:r>
              <a:rPr lang="en-US" sz="3299"/>
              <a:t>2. Learning the visual vocabulary</a:t>
            </a:r>
            <a:endParaRPr/>
          </a:p>
        </p:txBody>
      </p:sp>
      <p:sp>
        <p:nvSpPr>
          <p:cNvPr id="609" name="Google Shape;609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60</a:t>
            </a:fld>
            <a:endParaRPr/>
          </a:p>
        </p:txBody>
      </p:sp>
      <p:sp>
        <p:nvSpPr>
          <p:cNvPr id="582" name="Google Shape;582;p36"/>
          <p:cNvSpPr/>
          <p:nvPr/>
        </p:nvSpPr>
        <p:spPr>
          <a:xfrm>
            <a:off x="2317750" y="2032000"/>
            <a:ext cx="666750" cy="1079500"/>
          </a:xfrm>
          <a:custGeom>
            <a:avLst/>
            <a:gdLst/>
            <a:ahLst/>
            <a:cxnLst/>
            <a:rect l="l" t="t" r="r" b="b"/>
            <a:pathLst>
              <a:path w="504" h="816" extrusionOk="0">
                <a:moveTo>
                  <a:pt x="72" y="0"/>
                </a:moveTo>
                <a:cubicBezTo>
                  <a:pt x="36" y="124"/>
                  <a:pt x="0" y="248"/>
                  <a:pt x="72" y="384"/>
                </a:cubicBezTo>
                <a:cubicBezTo>
                  <a:pt x="144" y="520"/>
                  <a:pt x="324" y="668"/>
                  <a:pt x="504" y="81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6"/>
          <p:cNvSpPr/>
          <p:nvPr/>
        </p:nvSpPr>
        <p:spPr>
          <a:xfrm>
            <a:off x="2476501" y="2095501"/>
            <a:ext cx="1100667" cy="2497667"/>
          </a:xfrm>
          <a:custGeom>
            <a:avLst/>
            <a:gdLst/>
            <a:ahLst/>
            <a:cxnLst/>
            <a:rect l="l" t="t" r="r" b="b"/>
            <a:pathLst>
              <a:path w="832" h="1888" extrusionOk="0">
                <a:moveTo>
                  <a:pt x="432" y="0"/>
                </a:moveTo>
                <a:cubicBezTo>
                  <a:pt x="632" y="472"/>
                  <a:pt x="832" y="944"/>
                  <a:pt x="816" y="1248"/>
                </a:cubicBezTo>
                <a:cubicBezTo>
                  <a:pt x="800" y="1552"/>
                  <a:pt x="472" y="1760"/>
                  <a:pt x="336" y="1824"/>
                </a:cubicBezTo>
                <a:cubicBezTo>
                  <a:pt x="200" y="1888"/>
                  <a:pt x="100" y="1760"/>
                  <a:pt x="0" y="163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6"/>
          <p:cNvSpPr/>
          <p:nvPr/>
        </p:nvSpPr>
        <p:spPr>
          <a:xfrm>
            <a:off x="3556000" y="2095500"/>
            <a:ext cx="825500" cy="2603500"/>
          </a:xfrm>
          <a:custGeom>
            <a:avLst/>
            <a:gdLst/>
            <a:ahLst/>
            <a:cxnLst/>
            <a:rect l="l" t="t" r="r" b="b"/>
            <a:pathLst>
              <a:path w="624" h="1968" extrusionOk="0">
                <a:moveTo>
                  <a:pt x="0" y="0"/>
                </a:moveTo>
                <a:cubicBezTo>
                  <a:pt x="264" y="220"/>
                  <a:pt x="528" y="440"/>
                  <a:pt x="576" y="768"/>
                </a:cubicBezTo>
                <a:cubicBezTo>
                  <a:pt x="624" y="1096"/>
                  <a:pt x="456" y="1532"/>
                  <a:pt x="288" y="196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6"/>
          <p:cNvSpPr/>
          <p:nvPr/>
        </p:nvSpPr>
        <p:spPr>
          <a:xfrm>
            <a:off x="1016000" y="1968500"/>
            <a:ext cx="1079500" cy="1714500"/>
          </a:xfrm>
          <a:custGeom>
            <a:avLst/>
            <a:gdLst/>
            <a:ahLst/>
            <a:cxnLst/>
            <a:rect l="l" t="t" r="r" b="b"/>
            <a:pathLst>
              <a:path w="816" h="1296" extrusionOk="0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36"/>
          <p:cNvGrpSpPr/>
          <p:nvPr/>
        </p:nvGrpSpPr>
        <p:grpSpPr>
          <a:xfrm>
            <a:off x="2140480" y="1135063"/>
            <a:ext cx="2148417" cy="841375"/>
            <a:chOff x="1042" y="858"/>
            <a:chExt cx="1624" cy="636"/>
          </a:xfrm>
        </p:grpSpPr>
        <p:grpSp>
          <p:nvGrpSpPr>
            <p:cNvPr id="587" name="Google Shape;587;p36"/>
            <p:cNvGrpSpPr/>
            <p:nvPr/>
          </p:nvGrpSpPr>
          <p:grpSpPr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588" name="Google Shape;588;p36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w="19050" cap="flat" cmpd="sng">
                <a:solidFill>
                  <a:srgbClr val="0000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188" tIns="38083" rIns="76188" bIns="38083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89" name="Google Shape;589;p36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" name="Google Shape;590;p36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" name="Google Shape;591;p36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592;p36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" name="Google Shape;593;p36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4" name="Google Shape;594;p36"/>
            <p:cNvGrpSpPr/>
            <p:nvPr/>
          </p:nvGrpSpPr>
          <p:grpSpPr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595" name="Google Shape;595;p36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w="19050" cap="flat" cmpd="sng">
                <a:solidFill>
                  <a:srgbClr val="0000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188" tIns="38083" rIns="76188" bIns="38083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96" name="Google Shape;596;p36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597;p36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36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6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36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1" name="Google Shape;601;p36"/>
            <p:cNvGrpSpPr/>
            <p:nvPr/>
          </p:nvGrpSpPr>
          <p:grpSpPr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602" name="Google Shape;602;p36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w="19050" cap="flat" cmpd="sng">
                <a:solidFill>
                  <a:srgbClr val="0000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188" tIns="38083" rIns="76188" bIns="38083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03" name="Google Shape;603;p36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6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36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36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36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08" name="Google Shape;608;p36"/>
            <p:cNvSpPr txBox="1"/>
            <p:nvPr/>
          </p:nvSpPr>
          <p:spPr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188" tIns="38083" rIns="76188" bIns="38083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67">
                  <a:solidFill>
                    <a:srgbClr val="000099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2394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37"/>
          <p:cNvGrpSpPr/>
          <p:nvPr/>
        </p:nvGrpSpPr>
        <p:grpSpPr>
          <a:xfrm>
            <a:off x="1587503" y="1135063"/>
            <a:ext cx="463021" cy="833438"/>
            <a:chOff x="2532" y="1542"/>
            <a:chExt cx="184" cy="332"/>
          </a:xfrm>
        </p:grpSpPr>
        <p:sp>
          <p:nvSpPr>
            <p:cNvPr id="616" name="Google Shape;616;p37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7" name="Google Shape;617;p37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37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37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37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37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22" name="Google Shape;622;p37"/>
          <p:cNvCxnSpPr/>
          <p:nvPr/>
        </p:nvCxnSpPr>
        <p:spPr>
          <a:xfrm rot="10800000">
            <a:off x="1397000" y="2667000"/>
            <a:ext cx="0" cy="2534708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" name="Google Shape;623;p37"/>
          <p:cNvCxnSpPr/>
          <p:nvPr/>
        </p:nvCxnSpPr>
        <p:spPr>
          <a:xfrm>
            <a:off x="1397000" y="5201711"/>
            <a:ext cx="3175000" cy="2646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37"/>
          <p:cNvCxnSpPr/>
          <p:nvPr/>
        </p:nvCxnSpPr>
        <p:spPr>
          <a:xfrm rot="10800000" flipH="1">
            <a:off x="1397000" y="3803387"/>
            <a:ext cx="2349500" cy="1398323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p37"/>
          <p:cNvSpPr/>
          <p:nvPr/>
        </p:nvSpPr>
        <p:spPr>
          <a:xfrm>
            <a:off x="2189428" y="3997854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7"/>
          <p:cNvSpPr/>
          <p:nvPr/>
        </p:nvSpPr>
        <p:spPr>
          <a:xfrm>
            <a:off x="2316428" y="4124854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7"/>
          <p:cNvSpPr/>
          <p:nvPr/>
        </p:nvSpPr>
        <p:spPr>
          <a:xfrm>
            <a:off x="1905000" y="4000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7"/>
          <p:cNvSpPr/>
          <p:nvPr/>
        </p:nvSpPr>
        <p:spPr>
          <a:xfrm>
            <a:off x="2159000" y="43180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7"/>
          <p:cNvSpPr/>
          <p:nvPr/>
        </p:nvSpPr>
        <p:spPr>
          <a:xfrm>
            <a:off x="1968500" y="4254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7"/>
          <p:cNvSpPr/>
          <p:nvPr/>
        </p:nvSpPr>
        <p:spPr>
          <a:xfrm>
            <a:off x="3048000" y="3111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7"/>
          <p:cNvSpPr/>
          <p:nvPr/>
        </p:nvSpPr>
        <p:spPr>
          <a:xfrm>
            <a:off x="2984500" y="3619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7"/>
          <p:cNvSpPr/>
          <p:nvPr/>
        </p:nvSpPr>
        <p:spPr>
          <a:xfrm>
            <a:off x="2794000" y="3365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7"/>
          <p:cNvSpPr/>
          <p:nvPr/>
        </p:nvSpPr>
        <p:spPr>
          <a:xfrm>
            <a:off x="3048000" y="3365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7"/>
          <p:cNvSpPr/>
          <p:nvPr/>
        </p:nvSpPr>
        <p:spPr>
          <a:xfrm>
            <a:off x="2603500" y="4000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7"/>
          <p:cNvSpPr/>
          <p:nvPr/>
        </p:nvSpPr>
        <p:spPr>
          <a:xfrm>
            <a:off x="2032000" y="3746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7"/>
          <p:cNvSpPr/>
          <p:nvPr/>
        </p:nvSpPr>
        <p:spPr>
          <a:xfrm>
            <a:off x="3746500" y="4762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7"/>
          <p:cNvSpPr/>
          <p:nvPr/>
        </p:nvSpPr>
        <p:spPr>
          <a:xfrm>
            <a:off x="3619500" y="45720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7"/>
          <p:cNvSpPr/>
          <p:nvPr/>
        </p:nvSpPr>
        <p:spPr>
          <a:xfrm>
            <a:off x="3429000" y="4762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37"/>
          <p:cNvGrpSpPr/>
          <p:nvPr/>
        </p:nvGrpSpPr>
        <p:grpSpPr>
          <a:xfrm>
            <a:off x="2140483" y="1135063"/>
            <a:ext cx="463021" cy="833438"/>
            <a:chOff x="2532" y="1542"/>
            <a:chExt cx="184" cy="332"/>
          </a:xfrm>
        </p:grpSpPr>
        <p:sp>
          <p:nvSpPr>
            <p:cNvPr id="640" name="Google Shape;640;p37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1" name="Google Shape;641;p37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7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7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7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37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6" name="Google Shape;646;p37"/>
          <p:cNvGrpSpPr/>
          <p:nvPr/>
        </p:nvGrpSpPr>
        <p:grpSpPr>
          <a:xfrm>
            <a:off x="2711983" y="1143000"/>
            <a:ext cx="463021" cy="833438"/>
            <a:chOff x="2532" y="1542"/>
            <a:chExt cx="184" cy="332"/>
          </a:xfrm>
        </p:grpSpPr>
        <p:sp>
          <p:nvSpPr>
            <p:cNvPr id="647" name="Google Shape;647;p37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8" name="Google Shape;648;p37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37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37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37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7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3" name="Google Shape;653;p37"/>
          <p:cNvGrpSpPr/>
          <p:nvPr/>
        </p:nvGrpSpPr>
        <p:grpSpPr>
          <a:xfrm>
            <a:off x="3283483" y="1143000"/>
            <a:ext cx="463021" cy="833438"/>
            <a:chOff x="2532" y="1542"/>
            <a:chExt cx="184" cy="332"/>
          </a:xfrm>
        </p:grpSpPr>
        <p:sp>
          <p:nvSpPr>
            <p:cNvPr id="654" name="Google Shape;654;p37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5" name="Google Shape;655;p37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37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37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37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37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60" name="Google Shape;660;p37"/>
          <p:cNvCxnSpPr/>
          <p:nvPr/>
        </p:nvCxnSpPr>
        <p:spPr>
          <a:xfrm rot="10800000">
            <a:off x="5080000" y="762000"/>
            <a:ext cx="0" cy="2725208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37"/>
          <p:cNvCxnSpPr/>
          <p:nvPr/>
        </p:nvCxnSpPr>
        <p:spPr>
          <a:xfrm>
            <a:off x="5080000" y="3487211"/>
            <a:ext cx="3175000" cy="2646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37"/>
          <p:cNvCxnSpPr/>
          <p:nvPr/>
        </p:nvCxnSpPr>
        <p:spPr>
          <a:xfrm rot="10800000" flipH="1">
            <a:off x="5080000" y="2088887"/>
            <a:ext cx="2349500" cy="1398323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3" name="Google Shape;663;p37"/>
          <p:cNvSpPr/>
          <p:nvPr/>
        </p:nvSpPr>
        <p:spPr>
          <a:xfrm>
            <a:off x="5872428" y="2283354"/>
            <a:ext cx="144198" cy="132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7"/>
          <p:cNvSpPr/>
          <p:nvPr/>
        </p:nvSpPr>
        <p:spPr>
          <a:xfrm>
            <a:off x="5999428" y="2410354"/>
            <a:ext cx="144198" cy="132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7"/>
          <p:cNvSpPr/>
          <p:nvPr/>
        </p:nvSpPr>
        <p:spPr>
          <a:xfrm>
            <a:off x="5588000" y="2286000"/>
            <a:ext cx="144198" cy="132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7"/>
          <p:cNvSpPr/>
          <p:nvPr/>
        </p:nvSpPr>
        <p:spPr>
          <a:xfrm>
            <a:off x="5842000" y="2603500"/>
            <a:ext cx="144198" cy="132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7"/>
          <p:cNvSpPr/>
          <p:nvPr/>
        </p:nvSpPr>
        <p:spPr>
          <a:xfrm>
            <a:off x="5651500" y="2540000"/>
            <a:ext cx="144198" cy="132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7"/>
          <p:cNvSpPr/>
          <p:nvPr/>
        </p:nvSpPr>
        <p:spPr>
          <a:xfrm>
            <a:off x="6731000" y="1397000"/>
            <a:ext cx="144198" cy="13229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7"/>
          <p:cNvSpPr/>
          <p:nvPr/>
        </p:nvSpPr>
        <p:spPr>
          <a:xfrm>
            <a:off x="6667500" y="1905000"/>
            <a:ext cx="144198" cy="13229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7"/>
          <p:cNvSpPr/>
          <p:nvPr/>
        </p:nvSpPr>
        <p:spPr>
          <a:xfrm>
            <a:off x="6477000" y="1651000"/>
            <a:ext cx="144198" cy="13229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7"/>
          <p:cNvSpPr/>
          <p:nvPr/>
        </p:nvSpPr>
        <p:spPr>
          <a:xfrm>
            <a:off x="6731000" y="1651000"/>
            <a:ext cx="144198" cy="13229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7"/>
          <p:cNvSpPr/>
          <p:nvPr/>
        </p:nvSpPr>
        <p:spPr>
          <a:xfrm>
            <a:off x="6286500" y="2286000"/>
            <a:ext cx="144198" cy="132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7"/>
          <p:cNvSpPr/>
          <p:nvPr/>
        </p:nvSpPr>
        <p:spPr>
          <a:xfrm>
            <a:off x="5715000" y="2032000"/>
            <a:ext cx="144198" cy="132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7"/>
          <p:cNvSpPr/>
          <p:nvPr/>
        </p:nvSpPr>
        <p:spPr>
          <a:xfrm>
            <a:off x="7429500" y="3048000"/>
            <a:ext cx="144198" cy="132292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7"/>
          <p:cNvSpPr/>
          <p:nvPr/>
        </p:nvSpPr>
        <p:spPr>
          <a:xfrm>
            <a:off x="7302500" y="2857500"/>
            <a:ext cx="144198" cy="132292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7"/>
          <p:cNvSpPr/>
          <p:nvPr/>
        </p:nvSpPr>
        <p:spPr>
          <a:xfrm>
            <a:off x="7112000" y="3048000"/>
            <a:ext cx="144198" cy="132292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7"/>
          <p:cNvSpPr txBox="1">
            <a:spLocks noGrp="1"/>
          </p:cNvSpPr>
          <p:nvPr>
            <p:ph type="title"/>
          </p:nvPr>
        </p:nvSpPr>
        <p:spPr>
          <a:xfrm>
            <a:off x="762000" y="228866"/>
            <a:ext cx="7620000" cy="4696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</a:pPr>
            <a:r>
              <a:rPr lang="en-US" sz="3299"/>
              <a:t>2. Learning the visual vocabulary</a:t>
            </a:r>
            <a:endParaRPr/>
          </a:p>
        </p:txBody>
      </p:sp>
      <p:cxnSp>
        <p:nvCxnSpPr>
          <p:cNvPr id="678" name="Google Shape;678;p37"/>
          <p:cNvCxnSpPr/>
          <p:nvPr/>
        </p:nvCxnSpPr>
        <p:spPr>
          <a:xfrm>
            <a:off x="4762500" y="4699000"/>
            <a:ext cx="1714500" cy="0"/>
          </a:xfrm>
          <a:prstGeom prst="straightConnector1">
            <a:avLst/>
          </a:prstGeom>
          <a:noFill/>
          <a:ln w="1524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37"/>
          <p:cNvCxnSpPr/>
          <p:nvPr/>
        </p:nvCxnSpPr>
        <p:spPr>
          <a:xfrm rot="10800000">
            <a:off x="6731000" y="3683000"/>
            <a:ext cx="0" cy="1016000"/>
          </a:xfrm>
          <a:prstGeom prst="straightConnector1">
            <a:avLst/>
          </a:prstGeom>
          <a:noFill/>
          <a:ln w="1524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0" name="Google Shape;680;p37"/>
          <p:cNvSpPr txBox="1"/>
          <p:nvPr/>
        </p:nvSpPr>
        <p:spPr>
          <a:xfrm>
            <a:off x="6098648" y="4447646"/>
            <a:ext cx="1330854" cy="41275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/>
          </a:p>
        </p:txBody>
      </p:sp>
      <p:grpSp>
        <p:nvGrpSpPr>
          <p:cNvPr id="681" name="Google Shape;681;p37"/>
          <p:cNvGrpSpPr/>
          <p:nvPr/>
        </p:nvGrpSpPr>
        <p:grpSpPr>
          <a:xfrm>
            <a:off x="2140480" y="1135063"/>
            <a:ext cx="2148417" cy="841375"/>
            <a:chOff x="1042" y="858"/>
            <a:chExt cx="1624" cy="636"/>
          </a:xfrm>
        </p:grpSpPr>
        <p:grpSp>
          <p:nvGrpSpPr>
            <p:cNvPr id="682" name="Google Shape;682;p37"/>
            <p:cNvGrpSpPr/>
            <p:nvPr/>
          </p:nvGrpSpPr>
          <p:grpSpPr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683" name="Google Shape;683;p37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w="19050" cap="flat" cmpd="sng">
                <a:solidFill>
                  <a:srgbClr val="0000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188" tIns="38083" rIns="76188" bIns="38083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84" name="Google Shape;684;p37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37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37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37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37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89" name="Google Shape;689;p37"/>
            <p:cNvGrpSpPr/>
            <p:nvPr/>
          </p:nvGrpSpPr>
          <p:grpSpPr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690" name="Google Shape;690;p37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w="19050" cap="flat" cmpd="sng">
                <a:solidFill>
                  <a:srgbClr val="0000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188" tIns="38083" rIns="76188" bIns="38083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1" name="Google Shape;691;p37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37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37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4" name="Google Shape;694;p37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5" name="Google Shape;695;p37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96" name="Google Shape;696;p37"/>
            <p:cNvGrpSpPr/>
            <p:nvPr/>
          </p:nvGrpSpPr>
          <p:grpSpPr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697" name="Google Shape;697;p37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w="19050" cap="flat" cmpd="sng">
                <a:solidFill>
                  <a:srgbClr val="0000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188" tIns="38083" rIns="76188" bIns="38083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8" name="Google Shape;698;p37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9" name="Google Shape;699;p37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0" name="Google Shape;700;p37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1" name="Google Shape;701;p37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2" name="Google Shape;702;p37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03" name="Google Shape;703;p37"/>
            <p:cNvSpPr txBox="1"/>
            <p:nvPr/>
          </p:nvSpPr>
          <p:spPr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188" tIns="38083" rIns="76188" bIns="38083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67">
                  <a:solidFill>
                    <a:srgbClr val="000099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cxnSp>
        <p:nvCxnSpPr>
          <p:cNvPr id="704" name="Google Shape;704;p37"/>
          <p:cNvCxnSpPr/>
          <p:nvPr/>
        </p:nvCxnSpPr>
        <p:spPr>
          <a:xfrm>
            <a:off x="2667000" y="2095500"/>
            <a:ext cx="0" cy="825500"/>
          </a:xfrm>
          <a:prstGeom prst="straightConnector1">
            <a:avLst/>
          </a:prstGeom>
          <a:noFill/>
          <a:ln w="1524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5" name="Google Shape;705;p37"/>
          <p:cNvSpPr txBox="1"/>
          <p:nvPr/>
        </p:nvSpPr>
        <p:spPr>
          <a:xfrm>
            <a:off x="6425408" y="5417344"/>
            <a:ext cx="3251992" cy="28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credit: Josef </a:t>
            </a:r>
            <a:r>
              <a:rPr lang="en-US" sz="1333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Sivic</a:t>
            </a:r>
            <a:endParaRPr dirty="0"/>
          </a:p>
        </p:txBody>
      </p:sp>
      <p:sp>
        <p:nvSpPr>
          <p:cNvPr id="706" name="Google Shape;706;p37"/>
          <p:cNvSpPr txBox="1">
            <a:spLocks noGrp="1"/>
          </p:cNvSpPr>
          <p:nvPr>
            <p:ph type="sldNum" idx="12"/>
          </p:nvPr>
        </p:nvSpPr>
        <p:spPr>
          <a:xfrm>
            <a:off x="6032500" y="5347231"/>
            <a:ext cx="836248" cy="3042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12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38"/>
          <p:cNvGrpSpPr/>
          <p:nvPr/>
        </p:nvGrpSpPr>
        <p:grpSpPr>
          <a:xfrm>
            <a:off x="1587503" y="1135063"/>
            <a:ext cx="463021" cy="833438"/>
            <a:chOff x="2532" y="1542"/>
            <a:chExt cx="184" cy="332"/>
          </a:xfrm>
        </p:grpSpPr>
        <p:sp>
          <p:nvSpPr>
            <p:cNvPr id="713" name="Google Shape;713;p38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4" name="Google Shape;714;p38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38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38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38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8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19" name="Google Shape;719;p38"/>
          <p:cNvCxnSpPr/>
          <p:nvPr/>
        </p:nvCxnSpPr>
        <p:spPr>
          <a:xfrm rot="10800000">
            <a:off x="1397000" y="2667000"/>
            <a:ext cx="0" cy="2534708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38"/>
          <p:cNvCxnSpPr/>
          <p:nvPr/>
        </p:nvCxnSpPr>
        <p:spPr>
          <a:xfrm>
            <a:off x="1397000" y="5201711"/>
            <a:ext cx="3175000" cy="2646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1" name="Google Shape;721;p38"/>
          <p:cNvCxnSpPr/>
          <p:nvPr/>
        </p:nvCxnSpPr>
        <p:spPr>
          <a:xfrm rot="10800000" flipH="1">
            <a:off x="1397000" y="3803387"/>
            <a:ext cx="2349500" cy="1398323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2" name="Google Shape;722;p38"/>
          <p:cNvSpPr/>
          <p:nvPr/>
        </p:nvSpPr>
        <p:spPr>
          <a:xfrm>
            <a:off x="2189428" y="3997854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8"/>
          <p:cNvSpPr/>
          <p:nvPr/>
        </p:nvSpPr>
        <p:spPr>
          <a:xfrm>
            <a:off x="2316428" y="4124854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8"/>
          <p:cNvSpPr/>
          <p:nvPr/>
        </p:nvSpPr>
        <p:spPr>
          <a:xfrm>
            <a:off x="1905000" y="4000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8"/>
          <p:cNvSpPr/>
          <p:nvPr/>
        </p:nvSpPr>
        <p:spPr>
          <a:xfrm>
            <a:off x="2159000" y="43180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8"/>
          <p:cNvSpPr/>
          <p:nvPr/>
        </p:nvSpPr>
        <p:spPr>
          <a:xfrm>
            <a:off x="1968500" y="4254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8"/>
          <p:cNvSpPr/>
          <p:nvPr/>
        </p:nvSpPr>
        <p:spPr>
          <a:xfrm>
            <a:off x="3048000" y="3111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8"/>
          <p:cNvSpPr/>
          <p:nvPr/>
        </p:nvSpPr>
        <p:spPr>
          <a:xfrm>
            <a:off x="2984500" y="3619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38"/>
          <p:cNvSpPr/>
          <p:nvPr/>
        </p:nvSpPr>
        <p:spPr>
          <a:xfrm>
            <a:off x="2794000" y="3365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8"/>
          <p:cNvSpPr/>
          <p:nvPr/>
        </p:nvSpPr>
        <p:spPr>
          <a:xfrm>
            <a:off x="3048000" y="3365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8"/>
          <p:cNvSpPr/>
          <p:nvPr/>
        </p:nvSpPr>
        <p:spPr>
          <a:xfrm>
            <a:off x="2603500" y="4000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8"/>
          <p:cNvSpPr/>
          <p:nvPr/>
        </p:nvSpPr>
        <p:spPr>
          <a:xfrm>
            <a:off x="2032000" y="3746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8"/>
          <p:cNvSpPr/>
          <p:nvPr/>
        </p:nvSpPr>
        <p:spPr>
          <a:xfrm>
            <a:off x="3746500" y="4762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8"/>
          <p:cNvSpPr/>
          <p:nvPr/>
        </p:nvSpPr>
        <p:spPr>
          <a:xfrm>
            <a:off x="3619500" y="45720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8"/>
          <p:cNvSpPr/>
          <p:nvPr/>
        </p:nvSpPr>
        <p:spPr>
          <a:xfrm>
            <a:off x="3429000" y="4762500"/>
            <a:ext cx="144198" cy="132292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6" name="Google Shape;736;p38"/>
          <p:cNvGrpSpPr/>
          <p:nvPr/>
        </p:nvGrpSpPr>
        <p:grpSpPr>
          <a:xfrm>
            <a:off x="2140483" y="1135063"/>
            <a:ext cx="463021" cy="833438"/>
            <a:chOff x="2532" y="1542"/>
            <a:chExt cx="184" cy="332"/>
          </a:xfrm>
        </p:grpSpPr>
        <p:sp>
          <p:nvSpPr>
            <p:cNvPr id="737" name="Google Shape;737;p38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8" name="Google Shape;738;p38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38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38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38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38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3" name="Google Shape;743;p38"/>
          <p:cNvGrpSpPr/>
          <p:nvPr/>
        </p:nvGrpSpPr>
        <p:grpSpPr>
          <a:xfrm>
            <a:off x="2711983" y="1143000"/>
            <a:ext cx="463021" cy="833438"/>
            <a:chOff x="2532" y="1542"/>
            <a:chExt cx="184" cy="332"/>
          </a:xfrm>
        </p:grpSpPr>
        <p:sp>
          <p:nvSpPr>
            <p:cNvPr id="744" name="Google Shape;744;p38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5" name="Google Shape;745;p38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8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38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38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8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0" name="Google Shape;750;p38"/>
          <p:cNvGrpSpPr/>
          <p:nvPr/>
        </p:nvGrpSpPr>
        <p:grpSpPr>
          <a:xfrm>
            <a:off x="3283483" y="1143000"/>
            <a:ext cx="463021" cy="833438"/>
            <a:chOff x="2532" y="1542"/>
            <a:chExt cx="184" cy="332"/>
          </a:xfrm>
        </p:grpSpPr>
        <p:sp>
          <p:nvSpPr>
            <p:cNvPr id="751" name="Google Shape;751;p38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w="19050" cap="flat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2" name="Google Shape;752;p38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8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8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8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8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57" name="Google Shape;757;p38"/>
          <p:cNvCxnSpPr/>
          <p:nvPr/>
        </p:nvCxnSpPr>
        <p:spPr>
          <a:xfrm rot="10800000">
            <a:off x="5080000" y="762000"/>
            <a:ext cx="0" cy="2725208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8" name="Google Shape;758;p38"/>
          <p:cNvCxnSpPr/>
          <p:nvPr/>
        </p:nvCxnSpPr>
        <p:spPr>
          <a:xfrm>
            <a:off x="5080000" y="3487211"/>
            <a:ext cx="3175000" cy="2646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9" name="Google Shape;759;p38"/>
          <p:cNvCxnSpPr/>
          <p:nvPr/>
        </p:nvCxnSpPr>
        <p:spPr>
          <a:xfrm rot="10800000" flipH="1">
            <a:off x="5080000" y="2088887"/>
            <a:ext cx="2349500" cy="1398323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0" name="Google Shape;760;p38"/>
          <p:cNvSpPr/>
          <p:nvPr/>
        </p:nvSpPr>
        <p:spPr>
          <a:xfrm>
            <a:off x="5872428" y="2283354"/>
            <a:ext cx="144198" cy="132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8"/>
          <p:cNvSpPr/>
          <p:nvPr/>
        </p:nvSpPr>
        <p:spPr>
          <a:xfrm>
            <a:off x="6667500" y="1651000"/>
            <a:ext cx="144198" cy="13229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8"/>
          <p:cNvSpPr/>
          <p:nvPr/>
        </p:nvSpPr>
        <p:spPr>
          <a:xfrm>
            <a:off x="7285303" y="2984500"/>
            <a:ext cx="144198" cy="132292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8"/>
          <p:cNvSpPr txBox="1">
            <a:spLocks noGrp="1"/>
          </p:cNvSpPr>
          <p:nvPr>
            <p:ph type="title"/>
          </p:nvPr>
        </p:nvSpPr>
        <p:spPr>
          <a:xfrm>
            <a:off x="762000" y="228866"/>
            <a:ext cx="7620000" cy="4696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</a:pPr>
            <a:r>
              <a:rPr lang="en-US" sz="3299"/>
              <a:t>2. Learning the visual vocabulary</a:t>
            </a:r>
            <a:endParaRPr/>
          </a:p>
        </p:txBody>
      </p:sp>
      <p:cxnSp>
        <p:nvCxnSpPr>
          <p:cNvPr id="764" name="Google Shape;764;p38"/>
          <p:cNvCxnSpPr/>
          <p:nvPr/>
        </p:nvCxnSpPr>
        <p:spPr>
          <a:xfrm>
            <a:off x="4762500" y="4699000"/>
            <a:ext cx="1714500" cy="0"/>
          </a:xfrm>
          <a:prstGeom prst="straightConnector1">
            <a:avLst/>
          </a:prstGeom>
          <a:noFill/>
          <a:ln w="1524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38"/>
          <p:cNvCxnSpPr/>
          <p:nvPr/>
        </p:nvCxnSpPr>
        <p:spPr>
          <a:xfrm rot="10800000">
            <a:off x="6731000" y="3683000"/>
            <a:ext cx="0" cy="1016000"/>
          </a:xfrm>
          <a:prstGeom prst="straightConnector1">
            <a:avLst/>
          </a:prstGeom>
          <a:noFill/>
          <a:ln w="1524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6" name="Google Shape;766;p38"/>
          <p:cNvSpPr txBox="1"/>
          <p:nvPr/>
        </p:nvSpPr>
        <p:spPr>
          <a:xfrm>
            <a:off x="6098648" y="4447646"/>
            <a:ext cx="1330854" cy="41275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/>
          </a:p>
        </p:txBody>
      </p:sp>
      <p:grpSp>
        <p:nvGrpSpPr>
          <p:cNvPr id="767" name="Google Shape;767;p38"/>
          <p:cNvGrpSpPr/>
          <p:nvPr/>
        </p:nvGrpSpPr>
        <p:grpSpPr>
          <a:xfrm>
            <a:off x="2140480" y="1135063"/>
            <a:ext cx="2148417" cy="841375"/>
            <a:chOff x="1042" y="858"/>
            <a:chExt cx="1624" cy="636"/>
          </a:xfrm>
        </p:grpSpPr>
        <p:grpSp>
          <p:nvGrpSpPr>
            <p:cNvPr id="768" name="Google Shape;768;p38"/>
            <p:cNvGrpSpPr/>
            <p:nvPr/>
          </p:nvGrpSpPr>
          <p:grpSpPr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769" name="Google Shape;769;p38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w="19050" cap="flat" cmpd="sng">
                <a:solidFill>
                  <a:srgbClr val="0000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188" tIns="38083" rIns="76188" bIns="38083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70" name="Google Shape;770;p38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38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38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38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38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75" name="Google Shape;775;p38"/>
            <p:cNvGrpSpPr/>
            <p:nvPr/>
          </p:nvGrpSpPr>
          <p:grpSpPr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776" name="Google Shape;776;p38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w="19050" cap="flat" cmpd="sng">
                <a:solidFill>
                  <a:srgbClr val="0000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188" tIns="38083" rIns="76188" bIns="38083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77" name="Google Shape;777;p38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38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38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38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1" name="Google Shape;781;p38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2" name="Google Shape;782;p38"/>
            <p:cNvGrpSpPr/>
            <p:nvPr/>
          </p:nvGrpSpPr>
          <p:grpSpPr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783" name="Google Shape;783;p38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w="19050" cap="flat" cmpd="sng">
                <a:solidFill>
                  <a:srgbClr val="0000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6188" tIns="38083" rIns="76188" bIns="38083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4" name="Google Shape;784;p38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5" name="Google Shape;785;p38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6" name="Google Shape;786;p38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7" name="Google Shape;787;p38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8" name="Google Shape;788;p38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89" name="Google Shape;789;p38"/>
            <p:cNvSpPr txBox="1"/>
            <p:nvPr/>
          </p:nvSpPr>
          <p:spPr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188" tIns="38083" rIns="76188" bIns="38083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67">
                  <a:solidFill>
                    <a:srgbClr val="000099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cxnSp>
        <p:nvCxnSpPr>
          <p:cNvPr id="790" name="Google Shape;790;p38"/>
          <p:cNvCxnSpPr/>
          <p:nvPr/>
        </p:nvCxnSpPr>
        <p:spPr>
          <a:xfrm>
            <a:off x="2667000" y="2095500"/>
            <a:ext cx="0" cy="825500"/>
          </a:xfrm>
          <a:prstGeom prst="straightConnector1">
            <a:avLst/>
          </a:prstGeom>
          <a:noFill/>
          <a:ln w="1524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2" name="Google Shape;792;p38"/>
          <p:cNvSpPr txBox="1"/>
          <p:nvPr/>
        </p:nvSpPr>
        <p:spPr>
          <a:xfrm>
            <a:off x="5651503" y="952500"/>
            <a:ext cx="2178844" cy="41275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vocabulary</a:t>
            </a:r>
            <a:endParaRPr/>
          </a:p>
        </p:txBody>
      </p:sp>
      <p:sp>
        <p:nvSpPr>
          <p:cNvPr id="793" name="Google Shape;793;p38"/>
          <p:cNvSpPr txBox="1">
            <a:spLocks noGrp="1"/>
          </p:cNvSpPr>
          <p:nvPr>
            <p:ph type="sldNum" idx="12"/>
          </p:nvPr>
        </p:nvSpPr>
        <p:spPr>
          <a:xfrm>
            <a:off x="6032500" y="5347231"/>
            <a:ext cx="836248" cy="3042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62</a:t>
            </a:fld>
            <a:endParaRPr/>
          </a:p>
        </p:txBody>
      </p:sp>
      <p:sp>
        <p:nvSpPr>
          <p:cNvPr id="84" name="Google Shape;705;p37">
            <a:extLst>
              <a:ext uri="{FF2B5EF4-FFF2-40B4-BE49-F238E27FC236}">
                <a16:creationId xmlns:a16="http://schemas.microsoft.com/office/drawing/2014/main" id="{406FEC17-7594-6C46-A637-6AB53E4D1A88}"/>
              </a:ext>
            </a:extLst>
          </p:cNvPr>
          <p:cNvSpPr txBox="1"/>
          <p:nvPr/>
        </p:nvSpPr>
        <p:spPr>
          <a:xfrm>
            <a:off x="6425408" y="5417344"/>
            <a:ext cx="3251992" cy="28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credit: Josef </a:t>
            </a:r>
            <a:r>
              <a:rPr lang="en-US" sz="1333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Sivic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583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223000" y="5397501"/>
            <a:ext cx="2159000" cy="206376"/>
          </a:xfrm>
          <a:prstGeom prst="rect">
            <a:avLst/>
          </a:prstGeom>
        </p:spPr>
        <p:txBody>
          <a:bodyPr/>
          <a:lstStyle/>
          <a:p>
            <a:fld id="{D2E5C8E8-5DF1-D64C-AB05-C049943149B7}" type="slidenum">
              <a:rPr lang="en-US"/>
              <a:pPr/>
              <a:t>63</a:t>
            </a:fld>
            <a:endParaRPr lang="en-US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K-means clustering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50400"/>
            <a:ext cx="8229600" cy="3844396"/>
          </a:xfrm>
        </p:spPr>
        <p:txBody>
          <a:bodyPr/>
          <a:lstStyle/>
          <a:p>
            <a:r>
              <a:rPr lang="en-US" sz="2333" dirty="0">
                <a:latin typeface="Arial" charset="0"/>
              </a:rPr>
              <a:t>K-means is a </a:t>
            </a:r>
            <a:r>
              <a:rPr lang="en-US" sz="2333" dirty="0" err="1">
                <a:solidFill>
                  <a:srgbClr val="FF0000"/>
                </a:solidFill>
                <a:latin typeface="Arial" charset="0"/>
              </a:rPr>
              <a:t>partitional</a:t>
            </a:r>
            <a:r>
              <a:rPr lang="en-US" sz="2333" dirty="0">
                <a:solidFill>
                  <a:srgbClr val="FF0000"/>
                </a:solidFill>
                <a:latin typeface="Arial" charset="0"/>
              </a:rPr>
              <a:t> clustering</a:t>
            </a:r>
            <a:r>
              <a:rPr lang="en-US" sz="2333" dirty="0">
                <a:latin typeface="Arial" charset="0"/>
              </a:rPr>
              <a:t> algorithm</a:t>
            </a:r>
          </a:p>
          <a:p>
            <a:r>
              <a:rPr lang="en-US" altLang="ja-JP" sz="2333" dirty="0">
                <a:latin typeface="Arial" charset="0"/>
                <a:ea typeface="MS PGothic" charset="0"/>
                <a:cs typeface="MS PGothic" charset="0"/>
              </a:rPr>
              <a:t>Let the set of data points (or instances) </a:t>
            </a:r>
            <a:r>
              <a:rPr lang="en-US" altLang="ja-JP" sz="2333" i="1" dirty="0">
                <a:latin typeface="Arial" charset="0"/>
                <a:ea typeface="MS PGothic" charset="0"/>
                <a:cs typeface="MS PGothic" charset="0"/>
              </a:rPr>
              <a:t>D</a:t>
            </a:r>
            <a:r>
              <a:rPr lang="en-US" altLang="ja-JP" sz="2333" dirty="0">
                <a:latin typeface="Arial" charset="0"/>
                <a:ea typeface="MS PGothic" charset="0"/>
                <a:cs typeface="MS PGothic" charset="0"/>
              </a:rPr>
              <a:t> be </a:t>
            </a:r>
          </a:p>
          <a:p>
            <a:pPr>
              <a:buFontTx/>
              <a:buNone/>
            </a:pPr>
            <a:r>
              <a:rPr lang="en-US" altLang="ja-JP" sz="2333" dirty="0">
                <a:latin typeface="Arial" charset="0"/>
                <a:ea typeface="MS PGothic" charset="0"/>
                <a:cs typeface="MS PGothic" charset="0"/>
              </a:rPr>
              <a:t>		{</a:t>
            </a:r>
            <a:r>
              <a:rPr lang="en-US" altLang="ja-JP" sz="2333" b="1" dirty="0">
                <a:latin typeface="Arial" charset="0"/>
                <a:ea typeface="MS PGothic" charset="0"/>
                <a:cs typeface="MS PGothic" charset="0"/>
              </a:rPr>
              <a:t>x</a:t>
            </a:r>
            <a:r>
              <a:rPr lang="en-US" altLang="ja-JP" sz="2333" baseline="-25000" dirty="0">
                <a:latin typeface="Arial" charset="0"/>
                <a:ea typeface="MS PGothic" charset="0"/>
                <a:cs typeface="MS PGothic" charset="0"/>
              </a:rPr>
              <a:t>1</a:t>
            </a:r>
            <a:r>
              <a:rPr lang="en-US" altLang="ja-JP" sz="2333" dirty="0">
                <a:latin typeface="Arial" charset="0"/>
                <a:ea typeface="MS PGothic" charset="0"/>
                <a:cs typeface="MS PGothic" charset="0"/>
              </a:rPr>
              <a:t>, </a:t>
            </a:r>
            <a:r>
              <a:rPr lang="en-US" altLang="ja-JP" sz="2333" b="1" dirty="0">
                <a:latin typeface="Arial" charset="0"/>
                <a:ea typeface="MS PGothic" charset="0"/>
                <a:cs typeface="MS PGothic" charset="0"/>
              </a:rPr>
              <a:t>x</a:t>
            </a:r>
            <a:r>
              <a:rPr lang="en-US" altLang="ja-JP" sz="2333" baseline="-25000" dirty="0">
                <a:latin typeface="Arial" charset="0"/>
                <a:ea typeface="MS PGothic" charset="0"/>
                <a:cs typeface="MS PGothic" charset="0"/>
              </a:rPr>
              <a:t>2</a:t>
            </a:r>
            <a:r>
              <a:rPr lang="en-US" altLang="ja-JP" sz="2333" dirty="0">
                <a:latin typeface="Arial" charset="0"/>
                <a:ea typeface="MS PGothic" charset="0"/>
                <a:cs typeface="MS PGothic" charset="0"/>
              </a:rPr>
              <a:t>, …, </a:t>
            </a:r>
            <a:r>
              <a:rPr lang="en-US" altLang="ja-JP" sz="2333" b="1" dirty="0" err="1">
                <a:latin typeface="Arial" charset="0"/>
                <a:ea typeface="MS PGothic" charset="0"/>
                <a:cs typeface="MS PGothic" charset="0"/>
              </a:rPr>
              <a:t>x</a:t>
            </a:r>
            <a:r>
              <a:rPr lang="en-US" altLang="ja-JP" sz="2333" baseline="-25000" dirty="0" err="1">
                <a:latin typeface="Arial" charset="0"/>
                <a:ea typeface="MS PGothic" charset="0"/>
                <a:cs typeface="MS PGothic" charset="0"/>
              </a:rPr>
              <a:t>n</a:t>
            </a:r>
            <a:r>
              <a:rPr lang="en-US" altLang="ja-JP" sz="2333" dirty="0">
                <a:latin typeface="Arial" charset="0"/>
                <a:ea typeface="MS PGothic" charset="0"/>
                <a:cs typeface="MS PGothic" charset="0"/>
              </a:rPr>
              <a:t>}, </a:t>
            </a:r>
          </a:p>
          <a:p>
            <a:pPr lvl="1">
              <a:buFontTx/>
              <a:buNone/>
            </a:pP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	where </a:t>
            </a:r>
            <a:r>
              <a:rPr lang="en-US" altLang="ja-JP" sz="2000" b="1" dirty="0">
                <a:latin typeface="Arial" charset="0"/>
                <a:ea typeface="MS PGothic" charset="0"/>
                <a:cs typeface="MS PGothic" charset="0"/>
              </a:rPr>
              <a:t>x</a:t>
            </a:r>
            <a:r>
              <a:rPr lang="en-US" altLang="ja-JP" sz="2000" i="1" baseline="-25000" dirty="0"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 = (</a:t>
            </a:r>
            <a:r>
              <a:rPr lang="en-US" altLang="ja-JP" sz="2000" i="1" dirty="0">
                <a:latin typeface="Arial" charset="0"/>
                <a:ea typeface="MS PGothic" charset="0"/>
                <a:cs typeface="MS PGothic" charset="0"/>
              </a:rPr>
              <a:t>x</a:t>
            </a:r>
            <a:r>
              <a:rPr lang="en-US" altLang="ja-JP" sz="2000" i="1" baseline="-25000" dirty="0"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US" altLang="ja-JP" sz="2000" baseline="-25000" dirty="0">
                <a:latin typeface="Arial" charset="0"/>
                <a:ea typeface="MS PGothic" charset="0"/>
                <a:cs typeface="MS PGothic" charset="0"/>
              </a:rPr>
              <a:t>1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, </a:t>
            </a:r>
            <a:r>
              <a:rPr lang="en-US" altLang="ja-JP" sz="2000" i="1" dirty="0">
                <a:latin typeface="Arial" charset="0"/>
                <a:ea typeface="MS PGothic" charset="0"/>
                <a:cs typeface="MS PGothic" charset="0"/>
              </a:rPr>
              <a:t>x</a:t>
            </a:r>
            <a:r>
              <a:rPr lang="en-US" altLang="ja-JP" sz="2000" i="1" baseline="-25000" dirty="0">
                <a:latin typeface="Arial" charset="0"/>
                <a:ea typeface="MS PGothic" charset="0"/>
                <a:cs typeface="MS PGothic" charset="0"/>
              </a:rPr>
              <a:t>i</a:t>
            </a:r>
            <a:r>
              <a:rPr lang="en-US" altLang="ja-JP" sz="2000" baseline="-25000" dirty="0">
                <a:latin typeface="Arial" charset="0"/>
                <a:ea typeface="MS PGothic" charset="0"/>
                <a:cs typeface="MS PGothic" charset="0"/>
              </a:rPr>
              <a:t>2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, …, </a:t>
            </a:r>
            <a:r>
              <a:rPr lang="en-US" altLang="ja-JP" sz="2000" i="1" dirty="0" err="1">
                <a:latin typeface="Arial" charset="0"/>
                <a:ea typeface="MS PGothic" charset="0"/>
                <a:cs typeface="MS PGothic" charset="0"/>
              </a:rPr>
              <a:t>x</a:t>
            </a:r>
            <a:r>
              <a:rPr lang="en-US" altLang="ja-JP" sz="2000" i="1" baseline="-25000" dirty="0" err="1">
                <a:latin typeface="Arial" charset="0"/>
                <a:ea typeface="MS PGothic" charset="0"/>
                <a:cs typeface="MS PGothic" charset="0"/>
              </a:rPr>
              <a:t>ir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) is a </a:t>
            </a:r>
            <a:r>
              <a:rPr lang="en-US" altLang="ja-JP" sz="2000" dirty="0">
                <a:solidFill>
                  <a:srgbClr val="3333CC"/>
                </a:solidFill>
                <a:latin typeface="Arial" charset="0"/>
                <a:ea typeface="MS PGothic" charset="0"/>
                <a:cs typeface="MS PGothic" charset="0"/>
              </a:rPr>
              <a:t>vector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 in a real-valued space </a:t>
            </a:r>
            <a:r>
              <a:rPr lang="en-US" altLang="ja-JP" sz="2000" i="1" dirty="0">
                <a:latin typeface="Arial" charset="0"/>
                <a:ea typeface="MS PGothic" charset="0"/>
                <a:cs typeface="MS PGothic" charset="0"/>
              </a:rPr>
              <a:t>X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  <a:sym typeface="Symbol" charset="0"/>
              </a:rPr>
              <a:t>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 </a:t>
            </a:r>
            <a:r>
              <a:rPr lang="en-US" altLang="ja-JP" sz="2000" i="1" dirty="0">
                <a:latin typeface="Arial" charset="0"/>
                <a:ea typeface="MS PGothic" charset="0"/>
                <a:cs typeface="MS PGothic" charset="0"/>
              </a:rPr>
              <a:t>R</a:t>
            </a:r>
            <a:r>
              <a:rPr lang="en-US" altLang="ja-JP" sz="2000" i="1" baseline="30000" dirty="0">
                <a:latin typeface="Arial" charset="0"/>
                <a:ea typeface="MS PGothic" charset="0"/>
                <a:cs typeface="MS PGothic" charset="0"/>
              </a:rPr>
              <a:t>r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, and </a:t>
            </a:r>
            <a:r>
              <a:rPr lang="en-US" altLang="ja-JP" sz="2000" i="1" dirty="0">
                <a:latin typeface="Arial" charset="0"/>
                <a:ea typeface="MS PGothic" charset="0"/>
                <a:cs typeface="MS PGothic" charset="0"/>
              </a:rPr>
              <a:t>r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 is the number of attributes (dimensions) in the data. </a:t>
            </a:r>
          </a:p>
          <a:p>
            <a:r>
              <a:rPr lang="en-US" altLang="ja-JP" sz="2333" dirty="0">
                <a:latin typeface="Arial" charset="0"/>
                <a:ea typeface="MS PGothic" charset="0"/>
                <a:cs typeface="MS PGothic" charset="0"/>
              </a:rPr>
              <a:t>The </a:t>
            </a:r>
            <a:r>
              <a:rPr lang="en-US" altLang="ja-JP" sz="2333" i="1" dirty="0">
                <a:latin typeface="Arial" charset="0"/>
                <a:ea typeface="MS PGothic" charset="0"/>
                <a:cs typeface="MS PGothic" charset="0"/>
              </a:rPr>
              <a:t>k</a:t>
            </a:r>
            <a:r>
              <a:rPr lang="en-US" altLang="ja-JP" sz="2333" dirty="0">
                <a:latin typeface="Arial" charset="0"/>
                <a:ea typeface="MS PGothic" charset="0"/>
                <a:cs typeface="MS PGothic" charset="0"/>
              </a:rPr>
              <a:t>-means algorithm partitions the given data into </a:t>
            </a:r>
            <a:r>
              <a:rPr lang="en-US" altLang="ja-JP" sz="2333" i="1" dirty="0">
                <a:latin typeface="Arial" charset="0"/>
                <a:ea typeface="MS PGothic" charset="0"/>
                <a:cs typeface="MS PGothic" charset="0"/>
              </a:rPr>
              <a:t>k</a:t>
            </a:r>
            <a:r>
              <a:rPr lang="en-US" altLang="ja-JP" sz="2333" dirty="0">
                <a:latin typeface="Arial" charset="0"/>
                <a:ea typeface="MS PGothic" charset="0"/>
                <a:cs typeface="MS PGothic" charset="0"/>
              </a:rPr>
              <a:t> clusters. </a:t>
            </a:r>
          </a:p>
          <a:p>
            <a:pPr lvl="1"/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Each cluster has a cluster </a:t>
            </a:r>
            <a:r>
              <a:rPr lang="en-US" altLang="ja-JP" sz="2000" b="1" dirty="0">
                <a:latin typeface="Arial" charset="0"/>
                <a:ea typeface="MS PGothic" charset="0"/>
                <a:cs typeface="MS PGothic" charset="0"/>
              </a:rPr>
              <a:t>center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, called </a:t>
            </a:r>
            <a:r>
              <a:rPr lang="en-US" altLang="ja-JP" sz="2000" b="1" dirty="0">
                <a:solidFill>
                  <a:srgbClr val="FF0000"/>
                </a:solidFill>
                <a:latin typeface="Arial" charset="0"/>
                <a:ea typeface="MS PGothic" charset="0"/>
                <a:cs typeface="MS PGothic" charset="0"/>
              </a:rPr>
              <a:t>centroid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.</a:t>
            </a:r>
          </a:p>
          <a:p>
            <a:pPr lvl="1"/>
            <a:r>
              <a:rPr lang="en-US" altLang="ja-JP" sz="2000" i="1" dirty="0">
                <a:latin typeface="Arial" charset="0"/>
                <a:ea typeface="MS PGothic" charset="0"/>
                <a:cs typeface="MS PGothic" charset="0"/>
              </a:rPr>
              <a:t>k</a:t>
            </a:r>
            <a:r>
              <a:rPr lang="en-US" altLang="ja-JP" sz="2000" dirty="0">
                <a:latin typeface="Arial" charset="0"/>
                <a:ea typeface="MS PGothic" charset="0"/>
                <a:cs typeface="MS PGothic" charset="0"/>
              </a:rPr>
              <a:t> is specified by the user 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14805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K-means Clustering</a:t>
            </a:r>
          </a:p>
        </p:txBody>
      </p:sp>
      <p:sp>
        <p:nvSpPr>
          <p:cNvPr id="50176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Basic algorithm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0D979C3-1581-F145-BF8C-F5CFDEA3EFB2}" type="slidenum">
              <a:rPr lang="en-US"/>
              <a:pPr/>
              <a:t>64</a:t>
            </a:fld>
            <a:endParaRPr lang="en-US"/>
          </a:p>
        </p:txBody>
      </p:sp>
      <p:graphicFrame>
        <p:nvGraphicFramePr>
          <p:cNvPr id="501763" name="Object 3"/>
          <p:cNvGraphicFramePr>
            <a:graphicFrameLocks noChangeAspect="1"/>
          </p:cNvGraphicFramePr>
          <p:nvPr/>
        </p:nvGraphicFramePr>
        <p:xfrm>
          <a:off x="1206500" y="1651007"/>
          <a:ext cx="6794500" cy="1762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2" name="Bitmap Image" r:id="rId3" imgW="9784928" imgH="3177815" progId="Paint.Picture">
                  <p:embed/>
                </p:oleObj>
              </mc:Choice>
              <mc:Fallback>
                <p:oleObj name="Bitmap Image" r:id="rId3" imgW="9784928" imgH="317781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143"/>
                      <a:stretch>
                        <a:fillRect/>
                      </a:stretch>
                    </p:blipFill>
                    <p:spPr bwMode="auto">
                      <a:xfrm>
                        <a:off x="1206500" y="1651007"/>
                        <a:ext cx="6794500" cy="17621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3416339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333" dirty="0">
                <a:latin typeface="Calibri" charset="0"/>
              </a:rPr>
              <a:t>K-means Iterations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CCA55A-BB25-5C45-87B5-FF99F03E2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267D124-14AD-894B-BF15-1802219DE36B}" type="slidenum">
              <a:rPr lang="en-US"/>
              <a:pPr/>
              <a:t>65</a:t>
            </a:fld>
            <a:endParaRPr lang="en-US"/>
          </a:p>
        </p:txBody>
      </p:sp>
      <p:sp>
        <p:nvSpPr>
          <p:cNvPr id="502787" name="Text Box 3"/>
          <p:cNvSpPr txBox="1">
            <a:spLocks noChangeArrowheads="1"/>
          </p:cNvSpPr>
          <p:nvPr/>
        </p:nvSpPr>
        <p:spPr bwMode="auto">
          <a:xfrm>
            <a:off x="1270000" y="3683007"/>
            <a:ext cx="6667500" cy="271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1167" b="1"/>
          </a:p>
        </p:txBody>
      </p:sp>
      <p:pic>
        <p:nvPicPr>
          <p:cNvPr id="5027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4" y="1128458"/>
            <a:ext cx="4607719" cy="345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027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4" y="1128458"/>
            <a:ext cx="4607719" cy="345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027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4" y="1128458"/>
            <a:ext cx="4607719" cy="345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0279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4" y="1128458"/>
            <a:ext cx="4607719" cy="345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0279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4" y="1128458"/>
            <a:ext cx="4607719" cy="345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853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223000" y="5397501"/>
            <a:ext cx="2159000" cy="206376"/>
          </a:xfrm>
          <a:prstGeom prst="rect">
            <a:avLst/>
          </a:prstGeom>
        </p:spPr>
        <p:txBody>
          <a:bodyPr/>
          <a:lstStyle/>
          <a:p>
            <a:fld id="{1B7AE7D6-2888-6741-9CCD-BE8E4C3ABEB3}" type="slidenum">
              <a:rPr lang="en-US"/>
              <a:pPr/>
              <a:t>66</a:t>
            </a:fld>
            <a:endParaRPr lang="en-US"/>
          </a:p>
        </p:txBody>
      </p:sp>
      <p:sp>
        <p:nvSpPr>
          <p:cNvPr id="5109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Seed Choice</a:t>
            </a:r>
          </a:p>
        </p:txBody>
      </p:sp>
      <p:sp>
        <p:nvSpPr>
          <p:cNvPr id="510980" name="Rectangle 5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333" dirty="0">
                <a:latin typeface="Arial" charset="0"/>
              </a:rPr>
              <a:t>K-means results can vary based on random seed selection.</a:t>
            </a:r>
          </a:p>
          <a:p>
            <a:pPr eaLnBrk="1" hangingPunct="1"/>
            <a:endParaRPr lang="en-US" sz="2333" dirty="0">
              <a:latin typeface="Arial" charset="0"/>
            </a:endParaRPr>
          </a:p>
          <a:p>
            <a:pPr eaLnBrk="1" hangingPunct="1"/>
            <a:r>
              <a:rPr lang="en-US" sz="2333" dirty="0">
                <a:latin typeface="Arial" charset="0"/>
              </a:rPr>
              <a:t>Usually, k-means is run several times, and the clustering which minimizes the total sum of squared distances is chosen amongst the multiple </a:t>
            </a:r>
            <a:r>
              <a:rPr lang="en-US" sz="2333" dirty="0" err="1">
                <a:latin typeface="Arial" charset="0"/>
              </a:rPr>
              <a:t>clusterings</a:t>
            </a:r>
            <a:endParaRPr lang="en-US" sz="2333" dirty="0">
              <a:latin typeface="Arial" charset="0"/>
            </a:endParaRPr>
          </a:p>
          <a:p>
            <a:pPr eaLnBrk="1" hangingPunct="1">
              <a:buFontTx/>
              <a:buNone/>
            </a:pPr>
            <a:endParaRPr lang="en-US" sz="2333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512450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223000" y="5397501"/>
            <a:ext cx="2159000" cy="206376"/>
          </a:xfrm>
          <a:prstGeom prst="rect">
            <a:avLst/>
          </a:prstGeom>
        </p:spPr>
        <p:txBody>
          <a:bodyPr/>
          <a:lstStyle/>
          <a:p>
            <a:fld id="{FDA4B08A-1A4D-4D4F-AD7A-290AB0CA021E}" type="slidenum">
              <a:rPr lang="en-US"/>
              <a:pPr/>
              <a:t>67</a:t>
            </a:fld>
            <a:endParaRPr lang="en-US"/>
          </a:p>
        </p:txBody>
      </p:sp>
      <p:sp>
        <p:nvSpPr>
          <p:cNvPr id="475138" name="Rectangle 6"/>
          <p:cNvSpPr txBox="1">
            <a:spLocks noGrp="1" noChangeArrowheads="1"/>
          </p:cNvSpPr>
          <p:nvPr/>
        </p:nvSpPr>
        <p:spPr bwMode="auto">
          <a:xfrm>
            <a:off x="6223000" y="5397501"/>
            <a:ext cx="2159000" cy="20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E5EE1F84-1B81-D04A-8B17-DE121FE52D2B}" type="slidenum">
              <a:rPr lang="en-US" sz="1167"/>
              <a:pPr algn="r" eaLnBrk="1" hangingPunct="1"/>
              <a:t>67</a:t>
            </a:fld>
            <a:endParaRPr lang="en-US" sz="1167"/>
          </a:p>
        </p:txBody>
      </p:sp>
      <p:sp>
        <p:nvSpPr>
          <p:cNvPr id="47513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Clustering and vector quantization</a:t>
            </a:r>
          </a:p>
        </p:txBody>
      </p:sp>
      <p:sp>
        <p:nvSpPr>
          <p:cNvPr id="960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62000"/>
            <a:ext cx="8382000" cy="4762500"/>
          </a:xfrm>
        </p:spPr>
        <p:txBody>
          <a:bodyPr/>
          <a:lstStyle/>
          <a:p>
            <a:r>
              <a:rPr lang="en-US" sz="2333" dirty="0">
                <a:latin typeface="Arial" charset="0"/>
              </a:rPr>
              <a:t>Clustering is a common method for learning a visual vocabulary or codebook</a:t>
            </a:r>
          </a:p>
          <a:p>
            <a:pPr lvl="1"/>
            <a:r>
              <a:rPr lang="en-US" sz="2000" dirty="0">
                <a:latin typeface="Arial" charset="0"/>
              </a:rPr>
              <a:t>Each cluster center produced by k-means becomes a </a:t>
            </a:r>
            <a:r>
              <a:rPr lang="en-US" sz="2000" dirty="0" err="1">
                <a:latin typeface="Arial" charset="0"/>
              </a:rPr>
              <a:t>codevector</a:t>
            </a:r>
            <a:endParaRPr lang="en-US" sz="2000" dirty="0">
              <a:latin typeface="Arial" charset="0"/>
            </a:endParaRPr>
          </a:p>
          <a:p>
            <a:pPr lvl="1"/>
            <a:r>
              <a:rPr lang="en-US" sz="2000" dirty="0">
                <a:latin typeface="Arial" charset="0"/>
              </a:rPr>
              <a:t>If the training set is representative enough, the codebook will be </a:t>
            </a:r>
            <a:r>
              <a:rPr lang="ja-JP" altLang="en-US" sz="2000" dirty="0">
                <a:latin typeface="Arial" charset="0"/>
              </a:rPr>
              <a:t>“</a:t>
            </a:r>
            <a:r>
              <a:rPr lang="en-US" sz="2000" dirty="0">
                <a:latin typeface="Arial" charset="0"/>
              </a:rPr>
              <a:t>universal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altLang="ja-JP" sz="2000" dirty="0">
                <a:latin typeface="Arial" charset="0"/>
              </a:rPr>
              <a:t>: will be able to represent most of the words</a:t>
            </a:r>
          </a:p>
          <a:p>
            <a:pPr marL="380970" lvl="1" indent="0">
              <a:buNone/>
            </a:pPr>
            <a:endParaRPr lang="en-US" sz="2000" dirty="0">
              <a:latin typeface="Arial" charset="0"/>
            </a:endParaRPr>
          </a:p>
          <a:p>
            <a:r>
              <a:rPr lang="en-US" sz="2333" dirty="0">
                <a:latin typeface="Arial" charset="0"/>
              </a:rPr>
              <a:t>The codebook is used for quantizing features</a:t>
            </a:r>
          </a:p>
          <a:p>
            <a:pPr lvl="1"/>
            <a:r>
              <a:rPr lang="en-US" sz="2000" dirty="0">
                <a:latin typeface="Arial" charset="0"/>
              </a:rPr>
              <a:t>A </a:t>
            </a:r>
            <a:r>
              <a:rPr lang="en-US" sz="2000" i="1" dirty="0">
                <a:latin typeface="Arial" charset="0"/>
              </a:rPr>
              <a:t>vector </a:t>
            </a:r>
            <a:r>
              <a:rPr lang="en-US" sz="2000" i="1" dirty="0" err="1">
                <a:latin typeface="Arial" charset="0"/>
              </a:rPr>
              <a:t>quantizer</a:t>
            </a:r>
            <a:r>
              <a:rPr lang="en-US" sz="2000" dirty="0">
                <a:latin typeface="Arial" charset="0"/>
              </a:rPr>
              <a:t> takes a feature vector and maps it to the index of the nearest </a:t>
            </a:r>
            <a:r>
              <a:rPr lang="en-US" sz="2000" dirty="0" err="1">
                <a:latin typeface="Arial" charset="0"/>
              </a:rPr>
              <a:t>codevector</a:t>
            </a:r>
            <a:r>
              <a:rPr lang="en-US" sz="2000" dirty="0">
                <a:latin typeface="Arial" charset="0"/>
              </a:rPr>
              <a:t> in a codebook</a:t>
            </a:r>
          </a:p>
          <a:p>
            <a:pPr lvl="1"/>
            <a:r>
              <a:rPr lang="en-US" sz="2000" dirty="0">
                <a:latin typeface="Arial" charset="0"/>
              </a:rPr>
              <a:t>Codebook = visual vocabulary</a:t>
            </a:r>
          </a:p>
          <a:p>
            <a:pPr lvl="1"/>
            <a:r>
              <a:rPr lang="en-US" sz="2000" dirty="0" err="1">
                <a:latin typeface="Arial" charset="0"/>
              </a:rPr>
              <a:t>Codevector</a:t>
            </a:r>
            <a:r>
              <a:rPr lang="en-US" sz="2000" dirty="0">
                <a:latin typeface="Arial" charset="0"/>
              </a:rPr>
              <a:t> = visual word</a:t>
            </a:r>
            <a:br>
              <a:rPr lang="en-US" sz="2000" dirty="0">
                <a:latin typeface="Arial" charset="0"/>
              </a:rPr>
            </a:b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783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15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081" y="825501"/>
            <a:ext cx="4591844" cy="4333367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1"/>
          <p:cNvSpPr txBox="1"/>
          <p:nvPr/>
        </p:nvSpPr>
        <p:spPr>
          <a:xfrm>
            <a:off x="6801116" y="5445125"/>
            <a:ext cx="2723884" cy="28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Fei-Fei et al. </a:t>
            </a:r>
            <a:endParaRPr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D402BC-08F7-6A4A-9C83-08039DB9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365"/>
            <a:ext cx="8382000" cy="596636"/>
          </a:xfrm>
        </p:spPr>
        <p:txBody>
          <a:bodyPr/>
          <a:lstStyle/>
          <a:p>
            <a:r>
              <a:rPr lang="tr-TR" dirty="0" err="1"/>
              <a:t>Example</a:t>
            </a:r>
            <a:r>
              <a:rPr lang="tr-TR" dirty="0"/>
              <a:t> </a:t>
            </a:r>
            <a:r>
              <a:rPr lang="tr-TR" dirty="0" err="1"/>
              <a:t>visual</a:t>
            </a:r>
            <a:r>
              <a:rPr lang="tr-TR" dirty="0"/>
              <a:t> </a:t>
            </a:r>
            <a:r>
              <a:rPr lang="tr-TR" dirty="0" err="1"/>
              <a:t>dictionary</a:t>
            </a:r>
            <a:r>
              <a:rPr lang="tr-TR" dirty="0"/>
              <a:t> (</a:t>
            </a:r>
            <a:r>
              <a:rPr lang="tr-TR" dirty="0" err="1"/>
              <a:t>visual</a:t>
            </a:r>
            <a:r>
              <a:rPr lang="tr-TR" dirty="0"/>
              <a:t> </a:t>
            </a:r>
            <a:r>
              <a:rPr lang="tr-TR" dirty="0" err="1"/>
              <a:t>vocabulary</a:t>
            </a:r>
            <a:r>
              <a:rPr lang="tr-TR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498C64-85E9-6146-9252-FA9629B99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19" name="Google Shape;819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68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393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223000" y="5397501"/>
            <a:ext cx="2159000" cy="206376"/>
          </a:xfrm>
          <a:prstGeom prst="rect">
            <a:avLst/>
          </a:prstGeom>
        </p:spPr>
        <p:txBody>
          <a:bodyPr/>
          <a:lstStyle/>
          <a:p>
            <a:fld id="{F316A726-2834-A345-B69D-8895D7C67DBF}" type="slidenum">
              <a:rPr lang="en-US"/>
              <a:pPr/>
              <a:t>69</a:t>
            </a:fld>
            <a:endParaRPr lang="en-US"/>
          </a:p>
        </p:txBody>
      </p:sp>
      <p:sp>
        <p:nvSpPr>
          <p:cNvPr id="513026" name="Rectangle 6"/>
          <p:cNvSpPr txBox="1">
            <a:spLocks noGrp="1" noChangeArrowheads="1"/>
          </p:cNvSpPr>
          <p:nvPr/>
        </p:nvSpPr>
        <p:spPr bwMode="auto">
          <a:xfrm>
            <a:off x="6223000" y="5397501"/>
            <a:ext cx="2159000" cy="206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E9E385ED-4CA9-724D-837F-44C0A7363A08}" type="slidenum">
              <a:rPr lang="en-US" sz="1167"/>
              <a:pPr algn="r" eaLnBrk="1" hangingPunct="1"/>
              <a:t>69</a:t>
            </a:fld>
            <a:endParaRPr lang="en-US" sz="1167"/>
          </a:p>
        </p:txBody>
      </p:sp>
      <p:sp>
        <p:nvSpPr>
          <p:cNvPr id="513027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667" dirty="0">
                <a:latin typeface="Calibri" charset="0"/>
              </a:rPr>
              <a:t>Example dictionary</a:t>
            </a:r>
          </a:p>
        </p:txBody>
      </p:sp>
      <p:sp>
        <p:nvSpPr>
          <p:cNvPr id="513028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tr-TR">
              <a:latin typeface="Arial" charset="0"/>
            </a:endParaRPr>
          </a:p>
        </p:txBody>
      </p:sp>
      <p:pic>
        <p:nvPicPr>
          <p:cNvPr id="513029" name="Picture 10" descr="AgarwalRoth_CB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825507"/>
            <a:ext cx="2816490" cy="150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30" name="Line 11"/>
          <p:cNvSpPr>
            <a:spLocks noChangeShapeType="1"/>
          </p:cNvSpPr>
          <p:nvPr/>
        </p:nvSpPr>
        <p:spPr bwMode="auto">
          <a:xfrm>
            <a:off x="4508500" y="1578240"/>
            <a:ext cx="4445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513031" name="Group 12"/>
          <p:cNvGrpSpPr>
            <a:grpSpLocks/>
          </p:cNvGrpSpPr>
          <p:nvPr/>
        </p:nvGrpSpPr>
        <p:grpSpPr bwMode="auto">
          <a:xfrm>
            <a:off x="1571625" y="1013363"/>
            <a:ext cx="2816490" cy="1115219"/>
            <a:chOff x="431" y="2886"/>
            <a:chExt cx="2310" cy="915"/>
          </a:xfrm>
        </p:grpSpPr>
        <p:pic>
          <p:nvPicPr>
            <p:cNvPr id="513032" name="Picture 13" descr="car5-090-000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33" name="Picture 14" descr="car6-090-000"/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1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34" name="Picture 15" descr="car7-090-000"/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35" name="Picture 16" descr="car9-090-000"/>
            <p:cNvPicPr>
              <a:picLocks noChangeAspect="1" noChangeArrowheads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36" name="Picture 17" descr="car11-090-000"/>
            <p:cNvPicPr>
              <a:picLocks noChangeAspect="1" noChangeArrowheads="1"/>
            </p:cNvPicPr>
            <p:nvPr/>
          </p:nvPicPr>
          <p:blipFill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37" name="Picture 18" descr="car12-090-000"/>
            <p:cNvPicPr>
              <a:picLocks noChangeAspect="1" noChangeArrowheads="1"/>
            </p:cNvPicPr>
            <p:nvPr/>
          </p:nvPicPr>
          <p:blipFill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38" name="Picture 19" descr="car14-090-000"/>
            <p:cNvPicPr>
              <a:picLocks noChangeAspect="1" noChangeArrowheads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39" name="Picture 20" descr="car1-090-000"/>
            <p:cNvPicPr>
              <a:picLocks noChangeAspect="1" noChangeArrowheads="1"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40" name="Picture 21" descr="car2-090-000"/>
            <p:cNvPicPr>
              <a:picLocks noChangeAspect="1" noChangeArrowheads="1"/>
            </p:cNvPicPr>
            <p:nvPr/>
          </p:nvPicPr>
          <p:blipFill>
            <a:blip r:embed="rId1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41" name="Picture 22" descr="car3-090-000"/>
            <p:cNvPicPr>
              <a:picLocks noChangeAspect="1" noChangeArrowheads="1"/>
            </p:cNvPicPr>
            <p:nvPr/>
          </p:nvPicPr>
          <p:blipFill>
            <a:blip r:embed="rId1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3042" name="Group 4"/>
          <p:cNvGrpSpPr>
            <a:grpSpLocks/>
          </p:cNvGrpSpPr>
          <p:nvPr/>
        </p:nvGrpSpPr>
        <p:grpSpPr bwMode="auto">
          <a:xfrm>
            <a:off x="2349512" y="2674944"/>
            <a:ext cx="4740011" cy="2619375"/>
            <a:chOff x="1247" y="808"/>
            <a:chExt cx="3583" cy="1980"/>
          </a:xfrm>
        </p:grpSpPr>
        <p:grpSp>
          <p:nvGrpSpPr>
            <p:cNvPr id="513043" name="Group 5"/>
            <p:cNvGrpSpPr>
              <a:grpSpLocks/>
            </p:cNvGrpSpPr>
            <p:nvPr/>
          </p:nvGrpSpPr>
          <p:grpSpPr bwMode="auto">
            <a:xfrm>
              <a:off x="1280" y="808"/>
              <a:ext cx="3550" cy="1761"/>
              <a:chOff x="2698" y="817"/>
              <a:chExt cx="2992" cy="1487"/>
            </a:xfrm>
          </p:grpSpPr>
          <p:pic>
            <p:nvPicPr>
              <p:cNvPr id="513044" name="Picture 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41" b="11539"/>
              <a:stretch>
                <a:fillRect/>
              </a:stretch>
            </p:blipFill>
            <p:spPr bwMode="auto">
              <a:xfrm>
                <a:off x="2698" y="1567"/>
                <a:ext cx="20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513045" name="Picture 7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483"/>
              <a:stretch>
                <a:fillRect/>
              </a:stretch>
            </p:blipFill>
            <p:spPr bwMode="auto">
              <a:xfrm>
                <a:off x="2698" y="1258"/>
                <a:ext cx="158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513046" name="Picture 8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29" b="8824"/>
              <a:stretch>
                <a:fillRect/>
              </a:stretch>
            </p:blipFill>
            <p:spPr bwMode="auto">
              <a:xfrm>
                <a:off x="2706" y="1412"/>
                <a:ext cx="1245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513047" name="Picture 9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370" b="12372"/>
              <a:stretch>
                <a:fillRect/>
              </a:stretch>
            </p:blipFill>
            <p:spPr bwMode="auto">
              <a:xfrm>
                <a:off x="2706" y="2012"/>
                <a:ext cx="932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513048" name="Picture 10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5" t="6061" b="15152"/>
              <a:stretch>
                <a:fillRect/>
              </a:stretch>
            </p:blipFill>
            <p:spPr bwMode="auto">
              <a:xfrm>
                <a:off x="2712" y="2148"/>
                <a:ext cx="1881" cy="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513049" name="Picture 11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92" b="13846"/>
              <a:stretch>
                <a:fillRect/>
              </a:stretch>
            </p:blipFill>
            <p:spPr bwMode="auto">
              <a:xfrm>
                <a:off x="2702" y="1705"/>
                <a:ext cx="1567" cy="1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513050" name="Picture 12"/>
              <p:cNvPicPr>
                <a:picLocks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726"/>
              <a:stretch>
                <a:fillRect/>
              </a:stretch>
            </p:blipFill>
            <p:spPr bwMode="auto">
              <a:xfrm>
                <a:off x="2705" y="1854"/>
                <a:ext cx="1077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513051" name="Picture 13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" b="7018"/>
              <a:stretch>
                <a:fillRect/>
              </a:stretch>
            </p:blipFill>
            <p:spPr bwMode="auto">
              <a:xfrm>
                <a:off x="2722" y="817"/>
                <a:ext cx="2968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513052" name="Picture 14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7" y="971"/>
                <a:ext cx="2962" cy="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513053" name="Picture 15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4" y="1116"/>
                <a:ext cx="2969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  <p:sp>
          <p:nvSpPr>
            <p:cNvPr id="513054" name="Rectangle 16"/>
            <p:cNvSpPr>
              <a:spLocks noChangeArrowheads="1"/>
            </p:cNvSpPr>
            <p:nvPr/>
          </p:nvSpPr>
          <p:spPr bwMode="auto">
            <a:xfrm>
              <a:off x="1247" y="1627"/>
              <a:ext cx="304" cy="292"/>
            </a:xfrm>
            <a:prstGeom prst="rect">
              <a:avLst/>
            </a:prstGeom>
            <a:noFill/>
            <a:ln w="254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75000" tIns="39000" rIns="75000" bIns="39000" anchor="ctr">
              <a:spAutoFit/>
            </a:bodyPr>
            <a:lstStyle/>
            <a:p>
              <a:pPr eaLnBrk="0" hangingPunct="0"/>
              <a:endParaRPr lang="de-CH" sz="2000">
                <a:solidFill>
                  <a:srgbClr val="000000"/>
                </a:solidFill>
              </a:endParaRPr>
            </a:p>
          </p:txBody>
        </p:sp>
        <p:sp>
          <p:nvSpPr>
            <p:cNvPr id="513055" name="Text Box 17"/>
            <p:cNvSpPr txBox="1">
              <a:spLocks noChangeArrowheads="1"/>
            </p:cNvSpPr>
            <p:nvPr/>
          </p:nvSpPr>
          <p:spPr bwMode="auto">
            <a:xfrm>
              <a:off x="1251" y="2519"/>
              <a:ext cx="28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75000" tIns="39000" rIns="75000" bIns="390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/>
              <a:r>
                <a:rPr lang="en-US" b="1">
                  <a:solidFill>
                    <a:srgbClr val="808080"/>
                  </a:solidFill>
                  <a:latin typeface="ETH Light" charset="0"/>
                </a:rPr>
                <a:t>…</a:t>
              </a:r>
              <a:endParaRPr lang="de-CH" b="1">
                <a:solidFill>
                  <a:srgbClr val="808080"/>
                </a:solidFill>
                <a:latin typeface="ETH Light" charset="0"/>
              </a:endParaRPr>
            </a:p>
          </p:txBody>
        </p:sp>
      </p:grpSp>
      <p:sp>
        <p:nvSpPr>
          <p:cNvPr id="513056" name="Text Box 4"/>
          <p:cNvSpPr txBox="1">
            <a:spLocks noChangeArrowheads="1"/>
          </p:cNvSpPr>
          <p:nvPr/>
        </p:nvSpPr>
        <p:spPr bwMode="auto">
          <a:xfrm>
            <a:off x="7219166" y="5445132"/>
            <a:ext cx="11256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0000"/>
                </a:solidFill>
              </a:rPr>
              <a:t>Source: B. Leibe</a:t>
            </a:r>
          </a:p>
        </p:txBody>
      </p:sp>
      <p:sp>
        <p:nvSpPr>
          <p:cNvPr id="513057" name="Text Box 146"/>
          <p:cNvSpPr txBox="1">
            <a:spLocks noChangeArrowheads="1"/>
          </p:cNvSpPr>
          <p:nvPr/>
        </p:nvSpPr>
        <p:spPr bwMode="auto">
          <a:xfrm>
            <a:off x="3561187" y="5080000"/>
            <a:ext cx="2013693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FFFFFF"/>
              </a:buClr>
              <a:buSzPct val="50000"/>
              <a:buFont typeface="Wingdings" charset="0"/>
              <a:buNone/>
            </a:pPr>
            <a:r>
              <a:rPr kumimoji="1" lang="en-US" sz="1333" b="1">
                <a:solidFill>
                  <a:srgbClr val="808080"/>
                </a:solidFill>
              </a:rPr>
              <a:t>Appearance codebook</a:t>
            </a:r>
            <a:endParaRPr lang="en-US" sz="1333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7631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1143000" y="1314450"/>
            <a:ext cx="6858000" cy="4114800"/>
          </a:xfrm>
          <a:prstGeom prst="rect">
            <a:avLst/>
          </a:prstGeom>
          <a:noFill/>
        </p:spPr>
      </p:pic>
      <p:sp>
        <p:nvSpPr>
          <p:cNvPr id="5" name="Freeform 3"/>
          <p:cNvSpPr>
            <a:spLocks/>
          </p:cNvSpPr>
          <p:nvPr/>
        </p:nvSpPr>
        <p:spPr bwMode="auto">
          <a:xfrm>
            <a:off x="1257300" y="1371600"/>
            <a:ext cx="2932708" cy="2826782"/>
          </a:xfrm>
          <a:custGeom>
            <a:avLst/>
            <a:gdLst>
              <a:gd name="T0" fmla="*/ 0 w 5664"/>
              <a:gd name="T1" fmla="*/ 720 h 3072"/>
              <a:gd name="T2" fmla="*/ 1536 w 5664"/>
              <a:gd name="T3" fmla="*/ 0 h 3072"/>
              <a:gd name="T4" fmla="*/ 5616 w 5664"/>
              <a:gd name="T5" fmla="*/ 432 h 3072"/>
              <a:gd name="T6" fmla="*/ 5664 w 5664"/>
              <a:gd name="T7" fmla="*/ 2640 h 3072"/>
              <a:gd name="T8" fmla="*/ 4704 w 5664"/>
              <a:gd name="T9" fmla="*/ 3072 h 3072"/>
              <a:gd name="T10" fmla="*/ 2640 w 5664"/>
              <a:gd name="T11" fmla="*/ 3072 h 3072"/>
              <a:gd name="T12" fmla="*/ 144 w 5664"/>
              <a:gd name="T13" fmla="*/ 2928 h 3072"/>
              <a:gd name="T14" fmla="*/ 151 w 5664"/>
              <a:gd name="T15" fmla="*/ 2681 h 3072"/>
              <a:gd name="T16" fmla="*/ 192 w 5664"/>
              <a:gd name="T17" fmla="*/ 2496 h 3072"/>
              <a:gd name="T18" fmla="*/ 0 w 5664"/>
              <a:gd name="T19" fmla="*/ 720 h 30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664"/>
              <a:gd name="T31" fmla="*/ 0 h 3072"/>
              <a:gd name="T32" fmla="*/ 5664 w 5664"/>
              <a:gd name="T33" fmla="*/ 3072 h 30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664" h="3072">
                <a:moveTo>
                  <a:pt x="0" y="720"/>
                </a:moveTo>
                <a:lnTo>
                  <a:pt x="1536" y="0"/>
                </a:lnTo>
                <a:lnTo>
                  <a:pt x="5616" y="432"/>
                </a:lnTo>
                <a:lnTo>
                  <a:pt x="5664" y="2640"/>
                </a:lnTo>
                <a:lnTo>
                  <a:pt x="4704" y="3072"/>
                </a:lnTo>
                <a:lnTo>
                  <a:pt x="2640" y="3072"/>
                </a:lnTo>
                <a:cubicBezTo>
                  <a:pt x="1808" y="3024"/>
                  <a:pt x="976" y="2982"/>
                  <a:pt x="144" y="2928"/>
                </a:cubicBezTo>
                <a:cubicBezTo>
                  <a:pt x="62" y="2923"/>
                  <a:pt x="137" y="2762"/>
                  <a:pt x="151" y="2681"/>
                </a:cubicBezTo>
                <a:cubicBezTo>
                  <a:pt x="162" y="2619"/>
                  <a:pt x="192" y="2496"/>
                  <a:pt x="192" y="2496"/>
                </a:cubicBezTo>
                <a:lnTo>
                  <a:pt x="0" y="720"/>
                </a:lnTo>
                <a:close/>
              </a:path>
            </a:pathLst>
          </a:custGeom>
          <a:solidFill>
            <a:srgbClr val="00CCFF">
              <a:alpha val="23921"/>
            </a:srgbClr>
          </a:solidFill>
          <a:ln w="76200">
            <a:solidFill>
              <a:srgbClr val="00008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743451" y="4312681"/>
            <a:ext cx="514349" cy="695655"/>
          </a:xfrm>
          <a:prstGeom prst="rect">
            <a:avLst/>
          </a:prstGeom>
          <a:solidFill>
            <a:srgbClr val="FF0000">
              <a:alpha val="34117"/>
            </a:srgbClr>
          </a:solidFill>
          <a:ln w="76200" algn="ctr">
            <a:solidFill>
              <a:srgbClr val="8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43350" y="2581395"/>
            <a:ext cx="685800" cy="369332"/>
          </a:xfrm>
          <a:prstGeom prst="rect">
            <a:avLst/>
          </a:prstGeom>
          <a:solidFill>
            <a:srgbClr val="FFC000">
              <a:alpha val="34117"/>
            </a:srgbClr>
          </a:solidFill>
          <a:ln w="76200" algn="ctr">
            <a:solidFill>
              <a:srgbClr val="8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771651" y="1657350"/>
            <a:ext cx="962123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itchFamily="34" charset="0"/>
              </a:rPr>
              <a:t>Building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743450" y="2343150"/>
            <a:ext cx="667170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itchFamily="34" charset="0"/>
              </a:rPr>
              <a:t>clock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086351" y="3829050"/>
            <a:ext cx="840743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itchFamily="34" charset="0"/>
              </a:rPr>
              <a:t>person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972300" y="3943350"/>
            <a:ext cx="475258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itchFamily="34" charset="0"/>
              </a:rPr>
              <a:t>car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143000" y="400050"/>
            <a:ext cx="6858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sz="2700" b="1" dirty="0">
                <a:solidFill>
                  <a:srgbClr val="000000"/>
                </a:solidFill>
              </a:rPr>
              <a:t>Detection: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 sz="2100" dirty="0"/>
              <a:t>Which object does this image contain?</a:t>
            </a:r>
            <a:r>
              <a:rPr lang="en-US" sz="2100" dirty="0">
                <a:solidFill>
                  <a:srgbClr val="000000"/>
                </a:solidFill>
              </a:rPr>
              <a:t> [where?]</a:t>
            </a:r>
          </a:p>
        </p:txBody>
      </p:sp>
      <p:sp>
        <p:nvSpPr>
          <p:cNvPr id="14" name="Freeform 4"/>
          <p:cNvSpPr>
            <a:spLocks noChangeAspect="1"/>
          </p:cNvSpPr>
          <p:nvPr/>
        </p:nvSpPr>
        <p:spPr bwMode="auto">
          <a:xfrm>
            <a:off x="6324599" y="4299982"/>
            <a:ext cx="1676401" cy="708355"/>
          </a:xfrm>
          <a:custGeom>
            <a:avLst/>
            <a:gdLst>
              <a:gd name="T0" fmla="*/ 1440 w 1488"/>
              <a:gd name="T1" fmla="*/ 0 h 624"/>
              <a:gd name="T2" fmla="*/ 816 w 1488"/>
              <a:gd name="T3" fmla="*/ 0 h 624"/>
              <a:gd name="T4" fmla="*/ 480 w 1488"/>
              <a:gd name="T5" fmla="*/ 240 h 624"/>
              <a:gd name="T6" fmla="*/ 0 w 1488"/>
              <a:gd name="T7" fmla="*/ 288 h 624"/>
              <a:gd name="T8" fmla="*/ 0 w 1488"/>
              <a:gd name="T9" fmla="*/ 528 h 624"/>
              <a:gd name="T10" fmla="*/ 1488 w 1488"/>
              <a:gd name="T11" fmla="*/ 624 h 624"/>
              <a:gd name="T12" fmla="*/ 1440 w 1488"/>
              <a:gd name="T13" fmla="*/ 0 h 6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88"/>
              <a:gd name="T22" fmla="*/ 0 h 624"/>
              <a:gd name="T23" fmla="*/ 1488 w 1488"/>
              <a:gd name="T24" fmla="*/ 624 h 62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88" h="624">
                <a:moveTo>
                  <a:pt x="1440" y="0"/>
                </a:moveTo>
                <a:lnTo>
                  <a:pt x="816" y="0"/>
                </a:lnTo>
                <a:lnTo>
                  <a:pt x="480" y="240"/>
                </a:lnTo>
                <a:lnTo>
                  <a:pt x="0" y="288"/>
                </a:lnTo>
                <a:lnTo>
                  <a:pt x="0" y="528"/>
                </a:lnTo>
                <a:lnTo>
                  <a:pt x="1488" y="624"/>
                </a:lnTo>
                <a:lnTo>
                  <a:pt x="1440" y="0"/>
                </a:lnTo>
                <a:close/>
              </a:path>
            </a:pathLst>
          </a:custGeom>
          <a:solidFill>
            <a:srgbClr val="00FF00">
              <a:alpha val="34117"/>
            </a:srgbClr>
          </a:solidFill>
          <a:ln w="76200">
            <a:solidFill>
              <a:srgbClr val="008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77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Another codebook"/>
          <p:cNvSpPr txBox="1">
            <a:spLocks noGrp="1"/>
          </p:cNvSpPr>
          <p:nvPr>
            <p:ph type="title"/>
          </p:nvPr>
        </p:nvSpPr>
        <p:spPr>
          <a:xfrm>
            <a:off x="381000" y="63500"/>
            <a:ext cx="6477001" cy="698500"/>
          </a:xfrm>
          <a:prstGeom prst="rect">
            <a:avLst/>
          </a:prstGeom>
        </p:spPr>
        <p:txBody>
          <a:bodyPr vert="horz" wrap="square" lIns="38099" tIns="38099" rIns="38099" bIns="38099" numCol="1" anchor="ctr" anchorCtr="0" compatLnSpc="1">
            <a:prstTxWarp prst="textNoShape">
              <a:avLst/>
            </a:prstTxWarp>
          </a:bodyPr>
          <a:lstStyle>
            <a:lvl1pPr algn="l" defTabSz="914400"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600" dirty="0"/>
              <a:t>Another </a:t>
            </a:r>
            <a:r>
              <a:rPr lang="en-US" sz="3600" dirty="0"/>
              <a:t>dictionary</a:t>
            </a:r>
            <a:endParaRPr sz="3600" dirty="0"/>
          </a:p>
        </p:txBody>
      </p:sp>
      <p:grpSp>
        <p:nvGrpSpPr>
          <p:cNvPr id="982" name="Group"/>
          <p:cNvGrpSpPr/>
          <p:nvPr/>
        </p:nvGrpSpPr>
        <p:grpSpPr>
          <a:xfrm>
            <a:off x="4040763" y="1173709"/>
            <a:ext cx="4875738" cy="3338692"/>
            <a:chOff x="0" y="-1"/>
            <a:chExt cx="6986912" cy="4832762"/>
          </a:xfrm>
        </p:grpSpPr>
        <p:sp>
          <p:nvSpPr>
            <p:cNvPr id="835" name="Appearance codebook"/>
            <p:cNvSpPr txBox="1"/>
            <p:nvPr/>
          </p:nvSpPr>
          <p:spPr>
            <a:xfrm>
              <a:off x="1872722" y="4362865"/>
              <a:ext cx="2946445" cy="4698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099" tIns="38099" rIns="38099" bIns="38099" numCol="1" anchor="t">
              <a:spAutoFit/>
            </a:bodyPr>
            <a:lstStyle>
              <a:lvl1pPr defTabSz="914400">
                <a:spcBef>
                  <a:spcPts val="300"/>
                </a:spcBef>
                <a:defRPr sz="2200" b="1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 defTabSz="535747" fontAlgn="auto" hangingPunct="0">
                <a:spcBef>
                  <a:spcPts val="176"/>
                </a:spcBef>
                <a:spcAft>
                  <a:spcPts val="0"/>
                </a:spcAft>
                <a:defRPr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sz="1289" kern="0"/>
                <a:t>Appearance codebook</a:t>
              </a:r>
            </a:p>
          </p:txBody>
        </p:sp>
        <p:grpSp>
          <p:nvGrpSpPr>
            <p:cNvPr id="981" name="Group"/>
            <p:cNvGrpSpPr/>
            <p:nvPr/>
          </p:nvGrpSpPr>
          <p:grpSpPr>
            <a:xfrm>
              <a:off x="0" y="-1"/>
              <a:ext cx="6986912" cy="4645076"/>
              <a:chOff x="0" y="0"/>
              <a:chExt cx="6986911" cy="4645074"/>
            </a:xfrm>
          </p:grpSpPr>
          <p:grpSp>
            <p:nvGrpSpPr>
              <p:cNvPr id="838" name="Group"/>
              <p:cNvGrpSpPr/>
              <p:nvPr/>
            </p:nvGrpSpPr>
            <p:grpSpPr>
              <a:xfrm>
                <a:off x="168675" y="1453207"/>
                <a:ext cx="629292" cy="330865"/>
                <a:chOff x="0" y="0"/>
                <a:chExt cx="629290" cy="330864"/>
              </a:xfrm>
            </p:grpSpPr>
            <p:pic>
              <p:nvPicPr>
                <p:cNvPr id="836" name="images780" descr="images78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1" y="0"/>
                  <a:ext cx="330866" cy="330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37" name="Line"/>
                <p:cNvSpPr/>
                <p:nvPr/>
              </p:nvSpPr>
              <p:spPr>
                <a:xfrm flipH="1" flipV="1">
                  <a:off x="330864" y="178407"/>
                  <a:ext cx="298427" cy="1"/>
                </a:xfrm>
                <a:prstGeom prst="line">
                  <a:avLst/>
                </a:prstGeom>
                <a:noFill/>
                <a:ln w="12700" cap="sq">
                  <a:solidFill>
                    <a:srgbClr val="80808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38099" tIns="38099" rIns="38099" bIns="38099" numCol="1" anchor="t">
                  <a:noAutofit/>
                </a:bodyPr>
                <a:lstStyle/>
                <a:p>
                  <a:pPr defTabSz="267873" fontAlgn="auto" hangingPunct="0">
                    <a:spcBef>
                      <a:spcPts val="0"/>
                    </a:spcBef>
                    <a:spcAft>
                      <a:spcPts val="0"/>
                    </a:spcAft>
                    <a:defRPr sz="16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937" kern="0"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grpSp>
            <p:nvGrpSpPr>
              <p:cNvPr id="980" name="Group"/>
              <p:cNvGrpSpPr/>
              <p:nvPr/>
            </p:nvGrpSpPr>
            <p:grpSpPr>
              <a:xfrm>
                <a:off x="0" y="0"/>
                <a:ext cx="6986911" cy="4645074"/>
                <a:chOff x="0" y="0"/>
                <a:chExt cx="6986910" cy="4645073"/>
              </a:xfrm>
            </p:grpSpPr>
            <p:sp>
              <p:nvSpPr>
                <p:cNvPr id="839" name="Rectangle"/>
                <p:cNvSpPr/>
                <p:nvPr/>
              </p:nvSpPr>
              <p:spPr>
                <a:xfrm>
                  <a:off x="0" y="142725"/>
                  <a:ext cx="671459" cy="4502348"/>
                </a:xfrm>
                <a:prstGeom prst="rect">
                  <a:avLst/>
                </a:prstGeom>
                <a:noFill/>
                <a:ln w="25400" cap="sq">
                  <a:solidFill>
                    <a:srgbClr val="808080"/>
                  </a:solidFill>
                  <a:prstDash val="solid"/>
                  <a:miter lim="800000"/>
                </a:ln>
                <a:effectLst/>
              </p:spPr>
              <p:txBody>
                <a:bodyPr wrap="square" lIns="38099" tIns="38099" rIns="38099" bIns="38099" numCol="1" anchor="ctr">
                  <a:noAutofit/>
                </a:bodyPr>
                <a:lstStyle/>
                <a:p>
                  <a:pPr defTabSz="535747" fontAlgn="auto" hangingPunct="0">
                    <a:spcBef>
                      <a:spcPts val="0"/>
                    </a:spcBef>
                    <a:spcAft>
                      <a:spcPts val="0"/>
                    </a:spcAft>
                    <a:defRPr sz="3400">
                      <a:uFill>
                        <a:solidFill>
                          <a:srgbClr val="000000"/>
                        </a:solidFill>
                      </a:u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992" kern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" name="…"/>
                <p:cNvSpPr txBox="1"/>
                <p:nvPr/>
              </p:nvSpPr>
              <p:spPr>
                <a:xfrm>
                  <a:off x="103963" y="4035244"/>
                  <a:ext cx="440827" cy="5036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none" lIns="38999" tIns="38999" rIns="38999" bIns="38999" numCol="1" anchor="t">
                  <a:spAutoFit/>
                </a:bodyPr>
                <a:lstStyle>
                  <a:lvl1pPr defTabSz="914400">
                    <a:defRPr sz="2400" b="1">
                      <a:solidFill>
                        <a:srgbClr val="808080"/>
                      </a:solidFill>
                      <a:uFill>
                        <a:solidFill>
                          <a:srgbClr val="808080"/>
                        </a:solidFill>
                      </a:u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 algn="ctr" defTabSz="535747" fontAlgn="auto" hangingPunct="0">
                    <a:spcBef>
                      <a:spcPts val="0"/>
                    </a:spcBef>
                    <a:spcAft>
                      <a:spcPts val="0"/>
                    </a:spcAft>
                    <a:defRPr b="0">
                      <a:solidFill>
                        <a:srgbClr val="000000"/>
                      </a:solidFill>
                      <a:uFill>
                        <a:solidFill>
                          <a:srgbClr val="000000"/>
                        </a:solidFill>
                      </a:u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 sz="1406" kern="0"/>
                    <a:t>…</a:t>
                  </a:r>
                </a:p>
              </p:txBody>
            </p:sp>
            <p:grpSp>
              <p:nvGrpSpPr>
                <p:cNvPr id="854" name="Group"/>
                <p:cNvGrpSpPr/>
                <p:nvPr/>
              </p:nvGrpSpPr>
              <p:grpSpPr>
                <a:xfrm>
                  <a:off x="165431" y="1852190"/>
                  <a:ext cx="4479642" cy="330865"/>
                  <a:chOff x="0" y="0"/>
                  <a:chExt cx="4479640" cy="330864"/>
                </a:xfrm>
              </p:grpSpPr>
              <p:pic>
                <p:nvPicPr>
                  <p:cNvPr id="841" name="images068" descr="images06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-1" y="0"/>
                    <a:ext cx="331827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grpSp>
                <p:nvGrpSpPr>
                  <p:cNvPr id="852" name="Group"/>
                  <p:cNvGrpSpPr/>
                  <p:nvPr/>
                </p:nvGrpSpPr>
                <p:grpSpPr>
                  <a:xfrm>
                    <a:off x="683559" y="0"/>
                    <a:ext cx="3796082" cy="330865"/>
                    <a:chOff x="0" y="0"/>
                    <a:chExt cx="3796080" cy="330864"/>
                  </a:xfrm>
                </p:grpSpPr>
                <p:pic>
                  <p:nvPicPr>
                    <p:cNvPr id="842" name="images_FVinCC068_005" descr="images_FVinCC068_005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376068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3" name="images_FVinCC068_006" descr="images_FVinCC068_006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0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4" name="images_FVinCC068_007" descr="images_FVinCC068_007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65410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5" name="images_FVinCC068_008" descr="images_FVinCC068_008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48115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6" name="images_FVinCC068_009" descr="images_FVinCC068_009"/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537457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7" name="images_FVinCC068_000" descr="images_FVinCC068_000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922374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8" name="images_FVinCC068_001" descr="images_FVinCC068_001"/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2300655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9" name="images_FVinCC068_002" descr="images_FVinCC068_00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685572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50" name="images_FVinCC068_003" descr="images_FVinCC068_003"/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072701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51" name="images_FVinCC068_004" descr="images_FVinCC068_004"/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64255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853" name="Line"/>
                  <p:cNvSpPr/>
                  <p:nvPr/>
                </p:nvSpPr>
                <p:spPr>
                  <a:xfrm flipH="1" flipV="1">
                    <a:off x="331826" y="174255"/>
                    <a:ext cx="300855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38099" tIns="38099" rIns="38099" bIns="38099" numCol="1" anchor="t">
                    <a:noAutofit/>
                  </a:bodyPr>
                  <a:lstStyle/>
                  <a:p>
                    <a:pPr defTabSz="267873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937" kern="0"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865" name="Group"/>
                <p:cNvGrpSpPr/>
                <p:nvPr/>
              </p:nvGrpSpPr>
              <p:grpSpPr>
                <a:xfrm>
                  <a:off x="171919" y="2254417"/>
                  <a:ext cx="3311886" cy="330865"/>
                  <a:chOff x="0" y="0"/>
                  <a:chExt cx="3311884" cy="330864"/>
                </a:xfrm>
              </p:grpSpPr>
              <p:pic>
                <p:nvPicPr>
                  <p:cNvPr id="855" name="images587" descr="images587"/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0" y="0"/>
                    <a:ext cx="330528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grpSp>
                <p:nvGrpSpPr>
                  <p:cNvPr id="863" name="Group"/>
                  <p:cNvGrpSpPr/>
                  <p:nvPr/>
                </p:nvGrpSpPr>
                <p:grpSpPr>
                  <a:xfrm>
                    <a:off x="680886" y="0"/>
                    <a:ext cx="2630999" cy="330865"/>
                    <a:chOff x="0" y="0"/>
                    <a:chExt cx="2630998" cy="330864"/>
                  </a:xfrm>
                </p:grpSpPr>
                <p:pic>
                  <p:nvPicPr>
                    <p:cNvPr id="856" name="images_FVinCC587_003" descr="images_FVinCC587_003"/>
                    <p:cNvPicPr>
                      <a:picLocks noChangeAspect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0" y="0"/>
                      <a:ext cx="330528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57" name="images_FVinCC587_004" descr="images_FVinCC587_004"/>
                    <p:cNvPicPr>
                      <a:picLocks noChangeAspect="1"/>
                    </p:cNvPicPr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381208" y="0"/>
                      <a:ext cx="330528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58" name="images_FVinCC587_005" descr="images_FVinCC587_005"/>
                    <p:cNvPicPr>
                      <a:picLocks noChangeAspect="1"/>
                    </p:cNvPicPr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64620" y="0"/>
                      <a:ext cx="330528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59" name="images_FVinCC587_006" descr="images_FVinCC587_006"/>
                    <p:cNvPicPr>
                      <a:picLocks noChangeAspect="1"/>
                    </p:cNvPicPr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154642" y="0"/>
                      <a:ext cx="330528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60" name="images_FVinCC587_000" descr="images_FVinCC587_000"/>
                    <p:cNvPicPr>
                      <a:picLocks noChangeAspect="1"/>
                    </p:cNvPicPr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538054" y="0"/>
                      <a:ext cx="330528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61" name="images_FVinCC587_001" descr="images_FVinCC587_001"/>
                    <p:cNvPicPr>
                      <a:picLocks noChangeAspect="1"/>
                    </p:cNvPicPr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923669" y="0"/>
                      <a:ext cx="330529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62" name="images_FVinCC587_002" descr="images_FVinCC587_002"/>
                    <p:cNvPicPr>
                      <a:picLocks noChangeAspect="1"/>
                    </p:cNvPicPr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2300470" y="0"/>
                      <a:ext cx="330529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864" name="Line"/>
                  <p:cNvSpPr/>
                  <p:nvPr/>
                </p:nvSpPr>
                <p:spPr>
                  <a:xfrm flipH="1" flipV="1">
                    <a:off x="330527" y="169843"/>
                    <a:ext cx="299679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38099" tIns="38099" rIns="38099" bIns="38099" numCol="1" anchor="t">
                    <a:noAutofit/>
                  </a:bodyPr>
                  <a:lstStyle/>
                  <a:p>
                    <a:pPr defTabSz="267873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937" kern="0"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874" name="Group"/>
                <p:cNvGrpSpPr/>
                <p:nvPr/>
              </p:nvGrpSpPr>
              <p:grpSpPr>
                <a:xfrm>
                  <a:off x="165432" y="2640425"/>
                  <a:ext cx="2556088" cy="330865"/>
                  <a:chOff x="0" y="0"/>
                  <a:chExt cx="2556087" cy="330864"/>
                </a:xfrm>
              </p:grpSpPr>
              <p:pic>
                <p:nvPicPr>
                  <p:cNvPr id="866" name="images511" descr="images511"/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0" y="0"/>
                    <a:ext cx="331386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grpSp>
                <p:nvGrpSpPr>
                  <p:cNvPr id="872" name="Group"/>
                  <p:cNvGrpSpPr/>
                  <p:nvPr/>
                </p:nvGrpSpPr>
                <p:grpSpPr>
                  <a:xfrm>
                    <a:off x="682654" y="0"/>
                    <a:ext cx="1873434" cy="330865"/>
                    <a:chOff x="0" y="0"/>
                    <a:chExt cx="1873433" cy="330864"/>
                  </a:xfrm>
                </p:grpSpPr>
                <p:pic>
                  <p:nvPicPr>
                    <p:cNvPr id="867" name="images_FVinCC511_002" descr="images_FVinCC511_002"/>
                    <p:cNvPicPr>
                      <a:picLocks noChangeAspect="1"/>
                    </p:cNvPicPr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-1" y="0"/>
                      <a:ext cx="331387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68" name="images_FVinCC511_003" descr="images_FVinCC511_003"/>
                    <p:cNvPicPr>
                      <a:picLocks noChangeAspect="1"/>
                    </p:cNvPicPr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382198" y="0"/>
                      <a:ext cx="33138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69" name="images_FVinCC511_004" descr="images_FVinCC511_004"/>
                    <p:cNvPicPr>
                      <a:picLocks noChangeAspect="1"/>
                    </p:cNvPicPr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764396" y="0"/>
                      <a:ext cx="33138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0" name="images_FVinCC511_000" descr="images_FVinCC511_000"/>
                    <p:cNvPicPr>
                      <a:picLocks noChangeAspect="1"/>
                    </p:cNvPicPr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1153221" y="0"/>
                      <a:ext cx="331387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1" name="images_FVinCC511_001" descr="images_FVinCC511_001"/>
                    <p:cNvPicPr>
                      <a:picLocks noChangeAspect="1"/>
                    </p:cNvPicPr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542047" y="0"/>
                      <a:ext cx="331387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873" name="Line"/>
                  <p:cNvSpPr/>
                  <p:nvPr/>
                </p:nvSpPr>
                <p:spPr>
                  <a:xfrm flipH="1" flipV="1">
                    <a:off x="331386" y="172049"/>
                    <a:ext cx="300456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38099" tIns="38099" rIns="38099" bIns="38099" numCol="1" anchor="t">
                    <a:noAutofit/>
                  </a:bodyPr>
                  <a:lstStyle/>
                  <a:p>
                    <a:pPr defTabSz="267873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937" kern="0"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884" name="Group"/>
                <p:cNvGrpSpPr/>
                <p:nvPr/>
              </p:nvGrpSpPr>
              <p:grpSpPr>
                <a:xfrm>
                  <a:off x="165432" y="3016702"/>
                  <a:ext cx="2938852" cy="330865"/>
                  <a:chOff x="0" y="0"/>
                  <a:chExt cx="2938851" cy="330864"/>
                </a:xfrm>
              </p:grpSpPr>
              <p:grpSp>
                <p:nvGrpSpPr>
                  <p:cNvPr id="881" name="Group"/>
                  <p:cNvGrpSpPr/>
                  <p:nvPr/>
                </p:nvGrpSpPr>
                <p:grpSpPr>
                  <a:xfrm>
                    <a:off x="681249" y="0"/>
                    <a:ext cx="2257603" cy="330865"/>
                    <a:chOff x="0" y="0"/>
                    <a:chExt cx="2257602" cy="330864"/>
                  </a:xfrm>
                </p:grpSpPr>
                <p:pic>
                  <p:nvPicPr>
                    <p:cNvPr id="875" name="images_FVinCC192_003" descr="images_FVinCC192_003"/>
                    <p:cNvPicPr>
                      <a:picLocks noChangeAspect="1"/>
                    </p:cNvPicPr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-1" y="0"/>
                      <a:ext cx="33070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6" name="images_FVinCC192_004" descr="images_FVinCC192_004"/>
                    <p:cNvPicPr>
                      <a:picLocks noChangeAspect="1"/>
                    </p:cNvPicPr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88025" y="0"/>
                      <a:ext cx="330704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7" name="images_FVinCC192_005" descr="images_FVinCC192_005"/>
                    <p:cNvPicPr>
                      <a:picLocks noChangeAspect="1"/>
                    </p:cNvPicPr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767232" y="0"/>
                      <a:ext cx="330704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8" name="images_FVinCC192_000" descr="images_FVinCC192_000"/>
                    <p:cNvPicPr>
                      <a:picLocks noChangeAspect="1"/>
                    </p:cNvPicPr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1150848" y="0"/>
                      <a:ext cx="330704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9" name="images_FVinCC192_001" descr="images_FVinCC192_001"/>
                    <p:cNvPicPr>
                      <a:picLocks noChangeAspect="1"/>
                    </p:cNvPicPr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1536668" y="0"/>
                      <a:ext cx="33070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80" name="images_FVinCC192_002" descr="images_FVinCC192_002"/>
                    <p:cNvPicPr>
                      <a:picLocks noChangeAspect="1"/>
                    </p:cNvPicPr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1926899" y="0"/>
                      <a:ext cx="330704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pic>
                <p:nvPicPr>
                  <p:cNvPr id="882" name="images192" descr="images192"/>
                  <p:cNvPicPr>
                    <a:picLocks noChangeAspect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-1" y="0"/>
                    <a:ext cx="330705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83" name="Line"/>
                  <p:cNvSpPr/>
                  <p:nvPr/>
                </p:nvSpPr>
                <p:spPr>
                  <a:xfrm flipH="1" flipV="1">
                    <a:off x="330704" y="178666"/>
                    <a:ext cx="299838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38099" tIns="38099" rIns="38099" bIns="38099" numCol="1" anchor="t">
                    <a:noAutofit/>
                  </a:bodyPr>
                  <a:lstStyle/>
                  <a:p>
                    <a:pPr defTabSz="267873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937" kern="0"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890" name="Group"/>
                <p:cNvGrpSpPr/>
                <p:nvPr/>
              </p:nvGrpSpPr>
              <p:grpSpPr>
                <a:xfrm>
                  <a:off x="178407" y="3415686"/>
                  <a:ext cx="1394820" cy="330865"/>
                  <a:chOff x="0" y="0"/>
                  <a:chExt cx="1394819" cy="330864"/>
                </a:xfrm>
              </p:grpSpPr>
              <p:grpSp>
                <p:nvGrpSpPr>
                  <p:cNvPr id="887" name="Group"/>
                  <p:cNvGrpSpPr/>
                  <p:nvPr/>
                </p:nvGrpSpPr>
                <p:grpSpPr>
                  <a:xfrm>
                    <a:off x="684125" y="0"/>
                    <a:ext cx="710695" cy="330865"/>
                    <a:chOff x="0" y="0"/>
                    <a:chExt cx="710693" cy="330864"/>
                  </a:xfrm>
                </p:grpSpPr>
                <p:pic>
                  <p:nvPicPr>
                    <p:cNvPr id="885" name="images_FVinCC204_000" descr="images_FVinCC204_000"/>
                    <p:cNvPicPr>
                      <a:picLocks noChangeAspect="1"/>
                    </p:cNvPicPr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0" y="0"/>
                      <a:ext cx="332100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86" name="images_FVinCC204_001" descr="images_FVinCC204_001"/>
                    <p:cNvPicPr>
                      <a:picLocks noChangeAspect="1"/>
                    </p:cNvPicPr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378593" y="0"/>
                      <a:ext cx="332101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pic>
                <p:nvPicPr>
                  <p:cNvPr id="888" name="images204" descr="images204"/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-1" y="0"/>
                    <a:ext cx="332101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89" name="Line"/>
                  <p:cNvSpPr/>
                  <p:nvPr/>
                </p:nvSpPr>
                <p:spPr>
                  <a:xfrm flipH="1" flipV="1">
                    <a:off x="332100" y="167637"/>
                    <a:ext cx="301104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38099" tIns="38099" rIns="38099" bIns="38099" numCol="1" anchor="t">
                    <a:noAutofit/>
                  </a:bodyPr>
                  <a:lstStyle/>
                  <a:p>
                    <a:pPr defTabSz="267873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937" kern="0"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898" name="Group"/>
                <p:cNvGrpSpPr/>
                <p:nvPr/>
              </p:nvGrpSpPr>
              <p:grpSpPr>
                <a:xfrm>
                  <a:off x="175163" y="3795206"/>
                  <a:ext cx="2157105" cy="330865"/>
                  <a:chOff x="0" y="0"/>
                  <a:chExt cx="2157104" cy="330864"/>
                </a:xfrm>
              </p:grpSpPr>
              <p:grpSp>
                <p:nvGrpSpPr>
                  <p:cNvPr id="895" name="Group"/>
                  <p:cNvGrpSpPr/>
                  <p:nvPr/>
                </p:nvGrpSpPr>
                <p:grpSpPr>
                  <a:xfrm>
                    <a:off x="681539" y="0"/>
                    <a:ext cx="1475566" cy="330865"/>
                    <a:chOff x="0" y="0"/>
                    <a:chExt cx="1475565" cy="330864"/>
                  </a:xfrm>
                </p:grpSpPr>
                <p:pic>
                  <p:nvPicPr>
                    <p:cNvPr id="891" name="images_FVinCC690_002" descr="images_FVinCC690_002"/>
                    <p:cNvPicPr>
                      <a:picLocks noChangeAspect="1"/>
                    </p:cNvPicPr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-1" y="0"/>
                      <a:ext cx="33084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92" name="images_FVinCC690_003" descr="images_FVinCC690_003"/>
                    <p:cNvPicPr>
                      <a:picLocks noChangeAspect="1"/>
                    </p:cNvPicPr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385984" y="0"/>
                      <a:ext cx="33084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93" name="images_FVinCC690_000" descr="images_FVinCC690_000"/>
                    <p:cNvPicPr>
                      <a:picLocks noChangeAspect="1"/>
                    </p:cNvPicPr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769764" y="0"/>
                      <a:ext cx="33084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94" name="images_FVinCC690_001" descr="images_FVinCC690_001"/>
                    <p:cNvPicPr>
                      <a:picLocks noChangeAspect="1"/>
                    </p:cNvPicPr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1144721" y="0"/>
                      <a:ext cx="33084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pic>
                <p:nvPicPr>
                  <p:cNvPr id="896" name="images690" descr="images690"/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0" y="0"/>
                    <a:ext cx="330845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97" name="Line"/>
                  <p:cNvSpPr/>
                  <p:nvPr/>
                </p:nvSpPr>
                <p:spPr>
                  <a:xfrm flipH="1" flipV="1">
                    <a:off x="330844" y="178666"/>
                    <a:ext cx="299966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38099" tIns="38099" rIns="38099" bIns="38099" numCol="1" anchor="t">
                    <a:noAutofit/>
                  </a:bodyPr>
                  <a:lstStyle/>
                  <a:p>
                    <a:pPr defTabSz="267873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937" kern="0"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919" name="Group"/>
                <p:cNvGrpSpPr/>
                <p:nvPr/>
              </p:nvGrpSpPr>
              <p:grpSpPr>
                <a:xfrm>
                  <a:off x="168675" y="736334"/>
                  <a:ext cx="6818235" cy="668219"/>
                  <a:chOff x="0" y="0"/>
                  <a:chExt cx="6818233" cy="668217"/>
                </a:xfrm>
              </p:grpSpPr>
              <p:pic>
                <p:nvPicPr>
                  <p:cNvPr id="899" name="images770" descr="images770"/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0" y="337351"/>
                    <a:ext cx="330865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00" name="Line"/>
                  <p:cNvSpPr/>
                  <p:nvPr/>
                </p:nvSpPr>
                <p:spPr>
                  <a:xfrm flipH="1">
                    <a:off x="330865" y="509271"/>
                    <a:ext cx="301670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38099" tIns="38099" rIns="38099" bIns="38099" numCol="1" anchor="t">
                    <a:noAutofit/>
                  </a:bodyPr>
                  <a:lstStyle/>
                  <a:p>
                    <a:pPr defTabSz="267873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937" kern="0"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grpSp>
                <p:nvGrpSpPr>
                  <p:cNvPr id="918" name="Group"/>
                  <p:cNvGrpSpPr/>
                  <p:nvPr/>
                </p:nvGrpSpPr>
                <p:grpSpPr>
                  <a:xfrm>
                    <a:off x="681190" y="0"/>
                    <a:ext cx="6137043" cy="668217"/>
                    <a:chOff x="0" y="0"/>
                    <a:chExt cx="6137041" cy="668216"/>
                  </a:xfrm>
                </p:grpSpPr>
                <p:grpSp>
                  <p:nvGrpSpPr>
                    <p:cNvPr id="916" name="Group"/>
                    <p:cNvGrpSpPr/>
                    <p:nvPr/>
                  </p:nvGrpSpPr>
                  <p:grpSpPr>
                    <a:xfrm>
                      <a:off x="0" y="337351"/>
                      <a:ext cx="5715516" cy="330865"/>
                      <a:chOff x="0" y="0"/>
                      <a:chExt cx="5715515" cy="330864"/>
                    </a:xfrm>
                  </p:grpSpPr>
                  <p:pic>
                    <p:nvPicPr>
                      <p:cNvPr id="901" name="images_FVinCC770_042" descr="images_FVinCC770_042"/>
                      <p:cNvPicPr>
                        <a:picLocks noChangeAspect="1"/>
                      </p:cNvPicPr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2" name="images_FVinCC770_043" descr="images_FVinCC770_043"/>
                      <p:cNvPicPr>
                        <a:picLocks noChangeAspect="1"/>
                      </p:cNvPicPr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02227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3" name="images_FVinCC770_044" descr="images_FVinCC770_044"/>
                      <p:cNvPicPr>
                        <a:picLocks noChangeAspect="1"/>
                      </p:cNvPicPr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788235" y="0"/>
                        <a:ext cx="334109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4" name="images_FVinCC770_045" descr="images_FVinCC770_045"/>
                      <p:cNvPicPr>
                        <a:picLocks noChangeAspect="1"/>
                      </p:cNvPicPr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164512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5" name="images_FVinCC770_046" descr="images_FVinCC770_046"/>
                      <p:cNvPicPr>
                        <a:picLocks noChangeAspect="1"/>
                      </p:cNvPicPr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5052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6" name="images_FVinCC770_047" descr="images_FVinCC770_047"/>
                      <p:cNvPicPr>
                        <a:picLocks noChangeAspect="1"/>
                      </p:cNvPicPr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943015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7" name="images_FVinCC770_048" descr="images_FVinCC770_048"/>
                      <p:cNvPicPr>
                        <a:picLocks noChangeAspect="1"/>
                      </p:cNvPicPr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2312805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8" name="images_FVinCC770_049" descr="images_FVinCC770_049"/>
                      <p:cNvPicPr>
                        <a:picLocks noChangeAspect="1"/>
                      </p:cNvPicPr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2702057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9" name="images_FVinCC770_050" descr="images_FVinCC770_050"/>
                      <p:cNvPicPr>
                        <a:picLocks noChangeAspect="1"/>
                      </p:cNvPicPr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3088065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0" name="images_FVinCC770_051" descr="images_FVinCC770_051"/>
                      <p:cNvPicPr>
                        <a:picLocks noChangeAspect="1"/>
                      </p:cNvPicPr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3464342" y="0"/>
                        <a:ext cx="334108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1" name="images_FVinCC770_052" descr="images_FVinCC770_052"/>
                      <p:cNvPicPr>
                        <a:picLocks noChangeAspect="1"/>
                      </p:cNvPicPr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3856837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2" name="images_FVinCC770_053" descr="images_FVinCC770_053"/>
                      <p:cNvPicPr>
                        <a:picLocks noChangeAspect="1"/>
                      </p:cNvPicPr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242845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3" name="images_FVinCC770_054" descr="images_FVinCC770_054"/>
                      <p:cNvPicPr>
                        <a:picLocks noChangeAspect="1"/>
                      </p:cNvPicPr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4619122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4" name="images_FVinCC770_055" descr="images_FVinCC770_055"/>
                      <p:cNvPicPr>
                        <a:picLocks noChangeAspect="1"/>
                      </p:cNvPicPr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5005130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5" name="images_FVinCC770_056" descr="images_FVinCC770_056"/>
                      <p:cNvPicPr>
                        <a:picLocks noChangeAspect="1"/>
                      </p:cNvPicPr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5384651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</p:grpSp>
                <p:sp>
                  <p:nvSpPr>
                    <p:cNvPr id="917" name="…"/>
                    <p:cNvSpPr txBox="1"/>
                    <p:nvPr/>
                  </p:nvSpPr>
                  <p:spPr>
                    <a:xfrm>
                      <a:off x="5696215" y="0"/>
                      <a:ext cx="440826" cy="50363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none" lIns="38999" tIns="38999" rIns="38999" bIns="38999" numCol="1" anchor="t">
                      <a:spAutoFit/>
                    </a:bodyPr>
                    <a:lstStyle>
                      <a:lvl1pPr defTabSz="914400">
                        <a:defRPr sz="2400" b="1">
                          <a:solidFill>
                            <a:srgbClr val="808080"/>
                          </a:solidFill>
                          <a:uFill>
                            <a:solidFill>
                              <a:srgbClr val="80808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lvl1pPr>
                    </a:lstStyle>
                    <a:p>
                      <a:pPr algn="ctr" defTabSz="535747" fontAlgn="auto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defRPr b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406" kern="0"/>
                        <a:t>…</a:t>
                      </a:r>
                    </a:p>
                  </p:txBody>
                </p:sp>
              </p:grpSp>
            </p:grpSp>
            <p:grpSp>
              <p:nvGrpSpPr>
                <p:cNvPr id="940" name="Group"/>
                <p:cNvGrpSpPr/>
                <p:nvPr/>
              </p:nvGrpSpPr>
              <p:grpSpPr>
                <a:xfrm>
                  <a:off x="168675" y="350326"/>
                  <a:ext cx="6818235" cy="655244"/>
                  <a:chOff x="0" y="0"/>
                  <a:chExt cx="6818233" cy="655242"/>
                </a:xfrm>
              </p:grpSpPr>
              <p:pic>
                <p:nvPicPr>
                  <p:cNvPr id="920" name="images524" descr="images524"/>
                  <p:cNvPicPr>
                    <a:picLocks noChangeAspect="1"/>
                  </p:cNvPicPr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0" y="324376"/>
                    <a:ext cx="330865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21" name="Line"/>
                  <p:cNvSpPr/>
                  <p:nvPr/>
                </p:nvSpPr>
                <p:spPr>
                  <a:xfrm flipH="1">
                    <a:off x="330865" y="496296"/>
                    <a:ext cx="301670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38099" tIns="38099" rIns="38099" bIns="38099" numCol="1" anchor="t">
                    <a:noAutofit/>
                  </a:bodyPr>
                  <a:lstStyle/>
                  <a:p>
                    <a:pPr defTabSz="267873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937" kern="0"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grpSp>
                <p:nvGrpSpPr>
                  <p:cNvPr id="939" name="Group"/>
                  <p:cNvGrpSpPr/>
                  <p:nvPr/>
                </p:nvGrpSpPr>
                <p:grpSpPr>
                  <a:xfrm>
                    <a:off x="681190" y="0"/>
                    <a:ext cx="6137043" cy="655242"/>
                    <a:chOff x="0" y="0"/>
                    <a:chExt cx="6137041" cy="655241"/>
                  </a:xfrm>
                </p:grpSpPr>
                <p:grpSp>
                  <p:nvGrpSpPr>
                    <p:cNvPr id="937" name="Group"/>
                    <p:cNvGrpSpPr/>
                    <p:nvPr/>
                  </p:nvGrpSpPr>
                  <p:grpSpPr>
                    <a:xfrm>
                      <a:off x="0" y="324376"/>
                      <a:ext cx="5705784" cy="330865"/>
                      <a:chOff x="0" y="0"/>
                      <a:chExt cx="5705783" cy="330864"/>
                    </a:xfrm>
                  </p:grpSpPr>
                  <p:pic>
                    <p:nvPicPr>
                      <p:cNvPr id="922" name="images_FVinCC524_014" descr="images_FVinCC524_014"/>
                      <p:cNvPicPr>
                        <a:picLocks noChangeAspect="1"/>
                      </p:cNvPicPr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3" name="images_FVinCC524_015" descr="images_FVinCC524_015"/>
                      <p:cNvPicPr>
                        <a:picLocks noChangeAspect="1"/>
                      </p:cNvPicPr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376276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4" name="images_FVinCC524_016" descr="images_FVinCC524_016"/>
                      <p:cNvPicPr>
                        <a:picLocks noChangeAspect="1"/>
                      </p:cNvPicPr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762284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5" name="images_FVinCC524_017" descr="images_FVinCC524_017"/>
                      <p:cNvPicPr>
                        <a:picLocks noChangeAspect="1"/>
                      </p:cNvPicPr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115478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6" name="images_FVinCC524_018" descr="images_FVinCC524_018"/>
                      <p:cNvPicPr>
                        <a:picLocks noChangeAspect="1"/>
                      </p:cNvPicPr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1534301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7" name="images_FVinCC524_019" descr="images_FVinCC524_019"/>
                      <p:cNvPicPr>
                        <a:picLocks noChangeAspect="1"/>
                      </p:cNvPicPr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923552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8" name="images_FVinCC524_020" descr="images_FVinCC524_020"/>
                      <p:cNvPicPr>
                        <a:picLocks noChangeAspect="1"/>
                      </p:cNvPicPr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2306317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9" name="images_FVinCC524_021" descr="images_FVinCC524_021"/>
                      <p:cNvPicPr>
                        <a:picLocks noChangeAspect="1"/>
                      </p:cNvPicPr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2689081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0" name="images_FVinCC524_022" descr="images_FVinCC524_022"/>
                      <p:cNvPicPr>
                        <a:picLocks noChangeAspect="1"/>
                      </p:cNvPicPr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3071846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1" name="images_FVinCC524_023" descr="images_FVinCC524_023"/>
                      <p:cNvPicPr>
                        <a:picLocks noChangeAspect="1"/>
                      </p:cNvPicPr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457854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2" name="images_FVinCC524_024" descr="images_FVinCC524_024"/>
                      <p:cNvPicPr>
                        <a:picLocks noChangeAspect="1"/>
                      </p:cNvPicPr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384061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3" name="images_FVinCC524_025" descr="images_FVinCC524_025"/>
                      <p:cNvPicPr>
                        <a:picLocks noChangeAspect="1"/>
                      </p:cNvPicPr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226626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4" name="images_FVinCC524_026" descr="images_FVinCC524_026"/>
                      <p:cNvPicPr>
                        <a:picLocks noChangeAspect="1"/>
                      </p:cNvPicPr>
                      <p:nvPr/>
                    </p:nvPicPr>
                    <p:blipFill>
                      <a:blip r:embed="rId72"/>
                      <a:stretch>
                        <a:fillRect/>
                      </a:stretch>
                    </p:blipFill>
                    <p:spPr>
                      <a:xfrm>
                        <a:off x="4599659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5" name="images_FVinCC524_027" descr="images_FVinCC524_027"/>
                      <p:cNvPicPr>
                        <a:picLocks noChangeAspect="1"/>
                      </p:cNvPicPr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85667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6" name="images_FVinCC524_028" descr="images_FVinCC524_028"/>
                      <p:cNvPicPr>
                        <a:picLocks noChangeAspect="1"/>
                      </p:cNvPicPr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5374919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</p:grpSp>
                <p:sp>
                  <p:nvSpPr>
                    <p:cNvPr id="938" name="…"/>
                    <p:cNvSpPr txBox="1"/>
                    <p:nvPr/>
                  </p:nvSpPr>
                  <p:spPr>
                    <a:xfrm>
                      <a:off x="5696215" y="0"/>
                      <a:ext cx="440826" cy="50363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none" lIns="38999" tIns="38999" rIns="38999" bIns="38999" numCol="1" anchor="t">
                      <a:spAutoFit/>
                    </a:bodyPr>
                    <a:lstStyle>
                      <a:lvl1pPr defTabSz="914400">
                        <a:defRPr sz="2400" b="1">
                          <a:solidFill>
                            <a:srgbClr val="808080"/>
                          </a:solidFill>
                          <a:uFill>
                            <a:solidFill>
                              <a:srgbClr val="80808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lvl1pPr>
                    </a:lstStyle>
                    <a:p>
                      <a:pPr algn="ctr" defTabSz="535747" fontAlgn="auto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defRPr b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406" kern="0"/>
                        <a:t>…</a:t>
                      </a:r>
                    </a:p>
                  </p:txBody>
                </p:sp>
              </p:grpSp>
            </p:grpSp>
            <p:grpSp>
              <p:nvGrpSpPr>
                <p:cNvPr id="961" name="Group"/>
                <p:cNvGrpSpPr/>
                <p:nvPr/>
              </p:nvGrpSpPr>
              <p:grpSpPr>
                <a:xfrm>
                  <a:off x="168675" y="0"/>
                  <a:ext cx="6818235" cy="648756"/>
                  <a:chOff x="0" y="0"/>
                  <a:chExt cx="6818233" cy="648755"/>
                </a:xfrm>
              </p:grpSpPr>
              <p:pic>
                <p:nvPicPr>
                  <p:cNvPr id="941" name="images800" descr="images800"/>
                  <p:cNvPicPr>
                    <a:picLocks noChangeAspect="1"/>
                  </p:cNvPicPr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0" y="317889"/>
                    <a:ext cx="330865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42" name="Line"/>
                  <p:cNvSpPr/>
                  <p:nvPr/>
                </p:nvSpPr>
                <p:spPr>
                  <a:xfrm flipH="1">
                    <a:off x="330865" y="489808"/>
                    <a:ext cx="301670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38099" tIns="38099" rIns="38099" bIns="38099" numCol="1" anchor="t">
                    <a:noAutofit/>
                  </a:bodyPr>
                  <a:lstStyle/>
                  <a:p>
                    <a:pPr defTabSz="267873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937" kern="0"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grpSp>
                <p:nvGrpSpPr>
                  <p:cNvPr id="960" name="Group"/>
                  <p:cNvGrpSpPr/>
                  <p:nvPr/>
                </p:nvGrpSpPr>
                <p:grpSpPr>
                  <a:xfrm>
                    <a:off x="681190" y="0"/>
                    <a:ext cx="6137043" cy="648755"/>
                    <a:chOff x="0" y="0"/>
                    <a:chExt cx="6137041" cy="648754"/>
                  </a:xfrm>
                </p:grpSpPr>
                <p:grpSp>
                  <p:nvGrpSpPr>
                    <p:cNvPr id="958" name="Group"/>
                    <p:cNvGrpSpPr/>
                    <p:nvPr/>
                  </p:nvGrpSpPr>
                  <p:grpSpPr>
                    <a:xfrm>
                      <a:off x="0" y="317889"/>
                      <a:ext cx="5712272" cy="330865"/>
                      <a:chOff x="0" y="0"/>
                      <a:chExt cx="5712271" cy="330864"/>
                    </a:xfrm>
                  </p:grpSpPr>
                  <p:pic>
                    <p:nvPicPr>
                      <p:cNvPr id="943" name="images_FVinCC800_019" descr="images_FVinCC800_019"/>
                      <p:cNvPicPr>
                        <a:picLocks noChangeAspect="1"/>
                      </p:cNvPicPr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4" name="images_FVinCC800_020" descr="images_FVinCC800_020"/>
                      <p:cNvPicPr>
                        <a:picLocks noChangeAspect="1"/>
                      </p:cNvPicPr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89251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5" name="images_FVinCC800_021" descr="images_FVinCC800_021"/>
                      <p:cNvPicPr>
                        <a:picLocks noChangeAspect="1"/>
                      </p:cNvPicPr>
                      <p:nvPr/>
                    </p:nvPicPr>
                    <p:blipFill>
                      <a:blip r:embed="rId78"/>
                      <a:stretch>
                        <a:fillRect/>
                      </a:stretch>
                    </p:blipFill>
                    <p:spPr>
                      <a:xfrm>
                        <a:off x="76552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6" name="images_FVinCC800_000" descr="images_FVinCC800_000"/>
                      <p:cNvPicPr>
                        <a:picLocks noChangeAspect="1"/>
                      </p:cNvPicPr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115478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7" name="images_FVinCC800_001" descr="images_FVinCC800_001"/>
                      <p:cNvPicPr>
                        <a:picLocks noChangeAspect="1"/>
                      </p:cNvPicPr>
                      <p:nvPr/>
                    </p:nvPicPr>
                    <p:blipFill>
                      <a:blip r:embed="rId80"/>
                      <a:stretch>
                        <a:fillRect/>
                      </a:stretch>
                    </p:blipFill>
                    <p:spPr>
                      <a:xfrm>
                        <a:off x="154078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8" name="images_FVinCC800_002" descr="images_FVinCC800_002"/>
                      <p:cNvPicPr>
                        <a:picLocks noChangeAspect="1"/>
                      </p:cNvPicPr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1917065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9" name="images_FVinCC800_003" descr="images_FVinCC800_003"/>
                      <p:cNvPicPr>
                        <a:picLocks noChangeAspect="1"/>
                      </p:cNvPicPr>
                      <p:nvPr/>
                    </p:nvPicPr>
                    <p:blipFill>
                      <a:blip r:embed="rId82"/>
                      <a:stretch>
                        <a:fillRect/>
                      </a:stretch>
                    </p:blipFill>
                    <p:spPr>
                      <a:xfrm>
                        <a:off x="2303073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0" name="images_FVinCC800_004" descr="images_FVinCC800_004"/>
                      <p:cNvPicPr>
                        <a:picLocks noChangeAspect="1"/>
                      </p:cNvPicPr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268583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1" name="images_FVinCC800_005" descr="images_FVinCC800_005"/>
                      <p:cNvPicPr>
                        <a:picLocks noChangeAspect="1"/>
                      </p:cNvPicPr>
                      <p:nvPr/>
                    </p:nvPicPr>
                    <p:blipFill>
                      <a:blip r:embed="rId84"/>
                      <a:stretch>
                        <a:fillRect/>
                      </a:stretch>
                    </p:blipFill>
                    <p:spPr>
                      <a:xfrm>
                        <a:off x="306535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2" name="images_FVinCC800_006" descr="images_FVinCC800_006"/>
                      <p:cNvPicPr>
                        <a:picLocks noChangeAspect="1"/>
                      </p:cNvPicPr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345461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3" name="images_FVinCC800_007" descr="images_FVinCC800_007"/>
                      <p:cNvPicPr>
                        <a:picLocks noChangeAspect="1"/>
                      </p:cNvPicPr>
                      <p:nvPr/>
                    </p:nvPicPr>
                    <p:blipFill>
                      <a:blip r:embed="rId86"/>
                      <a:stretch>
                        <a:fillRect/>
                      </a:stretch>
                    </p:blipFill>
                    <p:spPr>
                      <a:xfrm>
                        <a:off x="384061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4" name="images_FVinCC800_008" descr="images_FVinCC800_008"/>
                      <p:cNvPicPr>
                        <a:picLocks noChangeAspect="1"/>
                      </p:cNvPicPr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4216895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5" name="images_FVinCC800_009" descr="images_FVinCC800_009"/>
                      <p:cNvPicPr>
                        <a:picLocks noChangeAspect="1"/>
                      </p:cNvPicPr>
                      <p:nvPr/>
                    </p:nvPicPr>
                    <p:blipFill>
                      <a:blip r:embed="rId88"/>
                      <a:stretch>
                        <a:fillRect/>
                      </a:stretch>
                    </p:blipFill>
                    <p:spPr>
                      <a:xfrm>
                        <a:off x="4602903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6" name="images_FVinCC800_010" descr="images_FVinCC800_010"/>
                      <p:cNvPicPr>
                        <a:picLocks noChangeAspect="1"/>
                      </p:cNvPicPr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995399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7" name="images_FVinCC800_011" descr="images_FVinCC800_011"/>
                      <p:cNvPicPr>
                        <a:picLocks noChangeAspect="1"/>
                      </p:cNvPicPr>
                      <p:nvPr/>
                    </p:nvPicPr>
                    <p:blipFill>
                      <a:blip r:embed="rId90"/>
                      <a:stretch>
                        <a:fillRect/>
                      </a:stretch>
                    </p:blipFill>
                    <p:spPr>
                      <a:xfrm>
                        <a:off x="5378163" y="0"/>
                        <a:ext cx="334109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</p:grpSp>
                <p:sp>
                  <p:nvSpPr>
                    <p:cNvPr id="959" name="…"/>
                    <p:cNvSpPr txBox="1"/>
                    <p:nvPr/>
                  </p:nvSpPr>
                  <p:spPr>
                    <a:xfrm>
                      <a:off x="5696215" y="0"/>
                      <a:ext cx="440826" cy="503637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none" lIns="38999" tIns="38999" rIns="38999" bIns="38999" numCol="1" anchor="t">
                      <a:spAutoFit/>
                    </a:bodyPr>
                    <a:lstStyle>
                      <a:lvl1pPr defTabSz="914400">
                        <a:defRPr sz="2400" b="1">
                          <a:solidFill>
                            <a:srgbClr val="808080"/>
                          </a:solidFill>
                          <a:uFill>
                            <a:solidFill>
                              <a:srgbClr val="80808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lvl1pPr>
                    </a:lstStyle>
                    <a:p>
                      <a:pPr algn="ctr" defTabSz="535747" fontAlgn="auto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defRPr b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406" kern="0"/>
                        <a:t>…</a:t>
                      </a:r>
                    </a:p>
                  </p:txBody>
                </p:sp>
              </p:grpSp>
            </p:grpSp>
            <p:grpSp>
              <p:nvGrpSpPr>
                <p:cNvPr id="979" name="Group"/>
                <p:cNvGrpSpPr/>
                <p:nvPr/>
              </p:nvGrpSpPr>
              <p:grpSpPr>
                <a:xfrm>
                  <a:off x="849866" y="1102880"/>
                  <a:ext cx="6137043" cy="681193"/>
                  <a:chOff x="0" y="0"/>
                  <a:chExt cx="6137041" cy="681191"/>
                </a:xfrm>
              </p:grpSpPr>
              <p:grpSp>
                <p:nvGrpSpPr>
                  <p:cNvPr id="977" name="Group"/>
                  <p:cNvGrpSpPr/>
                  <p:nvPr/>
                </p:nvGrpSpPr>
                <p:grpSpPr>
                  <a:xfrm>
                    <a:off x="0" y="350326"/>
                    <a:ext cx="5715516" cy="330865"/>
                    <a:chOff x="0" y="0"/>
                    <a:chExt cx="5715515" cy="330864"/>
                  </a:xfrm>
                </p:grpSpPr>
                <p:pic>
                  <p:nvPicPr>
                    <p:cNvPr id="962" name="images_FVinCC780_003" descr="images_FVinCC780_003"/>
                    <p:cNvPicPr>
                      <a:picLocks noChangeAspect="1"/>
                    </p:cNvPicPr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0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3" name="images_FVinCC780_004" descr="images_FVinCC780_004"/>
                    <p:cNvPicPr>
                      <a:picLocks noChangeAspect="1"/>
                    </p:cNvPicPr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389251" y="0"/>
                      <a:ext cx="33086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4" name="images_FVinCC780_005" descr="images_FVinCC780_005"/>
                    <p:cNvPicPr>
                      <a:picLocks noChangeAspect="1"/>
                    </p:cNvPicPr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762285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5" name="images_FVinCC780_006" descr="images_FVinCC780_006"/>
                    <p:cNvPicPr>
                      <a:picLocks noChangeAspect="1"/>
                    </p:cNvPicPr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1148293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6" name="images_FVinCC780_007" descr="images_FVinCC780_007"/>
                    <p:cNvPicPr>
                      <a:picLocks noChangeAspect="1"/>
                    </p:cNvPicPr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1524570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7" name="images_FVinCC780_008" descr="images_FVinCC780_008"/>
                    <p:cNvPicPr>
                      <a:picLocks noChangeAspect="1"/>
                    </p:cNvPicPr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1913821" y="0"/>
                      <a:ext cx="33086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8" name="images_FVinCC780_009" descr="images_FVinCC780_009"/>
                    <p:cNvPicPr>
                      <a:picLocks noChangeAspect="1"/>
                    </p:cNvPicPr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2299829" y="0"/>
                      <a:ext cx="33086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9" name="images_FVinCC780_010" descr="images_FVinCC780_010"/>
                    <p:cNvPicPr>
                      <a:picLocks noChangeAspect="1"/>
                    </p:cNvPicPr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2685838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0" name="images_FVinCC780_011" descr="images_FVinCC780_011"/>
                    <p:cNvPicPr>
                      <a:picLocks noChangeAspect="1"/>
                    </p:cNvPicPr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065358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1" name="images_FVinCC780_012" descr="images_FVinCC780_012"/>
                    <p:cNvPicPr>
                      <a:picLocks noChangeAspect="1"/>
                    </p:cNvPicPr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3451366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2" name="images_FVinCC780_013" descr="images_FVinCC780_013"/>
                    <p:cNvPicPr>
                      <a:picLocks noChangeAspect="1"/>
                    </p:cNvPicPr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3837375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3" name="images_FVinCC780_014" descr="images_FVinCC780_014"/>
                    <p:cNvPicPr>
                      <a:picLocks noChangeAspect="1"/>
                    </p:cNvPicPr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4216895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4" name="images_FVinCC780_000" descr="images_FVinCC780_000"/>
                    <p:cNvPicPr>
                      <a:picLocks noChangeAspect="1"/>
                    </p:cNvPicPr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4619122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5" name="images_FVinCC780_001" descr="images_FVinCC780_001"/>
                    <p:cNvPicPr>
                      <a:picLocks noChangeAspect="1"/>
                    </p:cNvPicPr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5005130" y="0"/>
                      <a:ext cx="33086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6" name="images_FVinCC780_002" descr="images_FVinCC780_002"/>
                    <p:cNvPicPr>
                      <a:picLocks noChangeAspect="1"/>
                    </p:cNvPicPr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5384651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978" name="…"/>
                  <p:cNvSpPr txBox="1"/>
                  <p:nvPr/>
                </p:nvSpPr>
                <p:spPr>
                  <a:xfrm>
                    <a:off x="5696215" y="0"/>
                    <a:ext cx="440826" cy="50363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38999" tIns="38999" rIns="38999" bIns="38999" numCol="1" anchor="t">
                    <a:spAutoFit/>
                  </a:bodyPr>
                  <a:lstStyle>
                    <a:lvl1pPr defTabSz="914400">
                      <a:defRPr sz="2400" b="1">
                        <a:solidFill>
                          <a:srgbClr val="808080"/>
                        </a:solidFill>
                        <a:uFill>
                          <a:solidFill>
                            <a:srgbClr val="808080"/>
                          </a:solidFill>
                        </a:u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pPr algn="ctr" defTabSz="535747" fontAlgn="auto" hangingPunct="0">
                      <a:spcBef>
                        <a:spcPts val="0"/>
                      </a:spcBef>
                      <a:spcAft>
                        <a:spcPts val="0"/>
                      </a:spcAft>
                      <a:defRPr b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rPr sz="1406" kern="0"/>
                      <a:t>…</a:t>
                    </a:r>
                  </a:p>
                </p:txBody>
              </p:sp>
            </p:grpSp>
          </p:grpSp>
        </p:grpSp>
      </p:grpSp>
      <p:grpSp>
        <p:nvGrpSpPr>
          <p:cNvPr id="991" name="Group"/>
          <p:cNvGrpSpPr/>
          <p:nvPr/>
        </p:nvGrpSpPr>
        <p:grpSpPr>
          <a:xfrm>
            <a:off x="330037" y="1415730"/>
            <a:ext cx="3479800" cy="2768600"/>
            <a:chOff x="0" y="0"/>
            <a:chExt cx="4986538" cy="4007554"/>
          </a:xfrm>
        </p:grpSpPr>
        <p:pic>
          <p:nvPicPr>
            <p:cNvPr id="983" name="IFWN-sequence-035" descr="IFWN-sequence-035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0" y="0"/>
              <a:ext cx="4986539" cy="4007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4" name="Circle"/>
            <p:cNvSpPr/>
            <p:nvPr/>
          </p:nvSpPr>
          <p:spPr>
            <a:xfrm>
              <a:off x="2883897" y="2454687"/>
              <a:ext cx="766790" cy="766789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ctr">
              <a:noAutofit/>
            </a:bodyPr>
            <a:lstStyle/>
            <a:p>
              <a:pPr defTabSz="535747" fontAlgn="auto" hangingPunct="0">
                <a:spcBef>
                  <a:spcPts val="0"/>
                </a:spcBef>
                <a:spcAft>
                  <a:spcPts val="0"/>
                </a:spcAf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992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5" name="Circle"/>
            <p:cNvSpPr/>
            <p:nvPr/>
          </p:nvSpPr>
          <p:spPr>
            <a:xfrm>
              <a:off x="2666881" y="704095"/>
              <a:ext cx="544951" cy="54495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ctr">
              <a:noAutofit/>
            </a:bodyPr>
            <a:lstStyle/>
            <a:p>
              <a:pPr defTabSz="535747" fontAlgn="auto" hangingPunct="0">
                <a:spcBef>
                  <a:spcPts val="0"/>
                </a:spcBef>
                <a:spcAft>
                  <a:spcPts val="0"/>
                </a:spcAf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992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6" name="Circle"/>
            <p:cNvSpPr/>
            <p:nvPr/>
          </p:nvSpPr>
          <p:spPr>
            <a:xfrm>
              <a:off x="3105736" y="2893541"/>
              <a:ext cx="438856" cy="438856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ctr">
              <a:noAutofit/>
            </a:bodyPr>
            <a:lstStyle/>
            <a:p>
              <a:pPr defTabSz="535747" fontAlgn="auto" hangingPunct="0">
                <a:spcBef>
                  <a:spcPts val="0"/>
                </a:spcBef>
                <a:spcAft>
                  <a:spcPts val="0"/>
                </a:spcAf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992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" name="Circle"/>
            <p:cNvSpPr/>
            <p:nvPr/>
          </p:nvSpPr>
          <p:spPr>
            <a:xfrm>
              <a:off x="2338946" y="1798818"/>
              <a:ext cx="983807" cy="983806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ctr">
              <a:noAutofit/>
            </a:bodyPr>
            <a:lstStyle/>
            <a:p>
              <a:pPr defTabSz="535747" fontAlgn="auto" hangingPunct="0">
                <a:spcBef>
                  <a:spcPts val="0"/>
                </a:spcBef>
                <a:spcAft>
                  <a:spcPts val="0"/>
                </a:spcAf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992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Circle"/>
            <p:cNvSpPr/>
            <p:nvPr/>
          </p:nvSpPr>
          <p:spPr>
            <a:xfrm>
              <a:off x="2449866" y="1142948"/>
              <a:ext cx="766789" cy="766790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ctr">
              <a:noAutofit/>
            </a:bodyPr>
            <a:lstStyle/>
            <a:p>
              <a:pPr defTabSz="535747" fontAlgn="auto" hangingPunct="0">
                <a:spcBef>
                  <a:spcPts val="0"/>
                </a:spcBef>
                <a:spcAft>
                  <a:spcPts val="0"/>
                </a:spcAf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992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Circle"/>
            <p:cNvSpPr/>
            <p:nvPr/>
          </p:nvSpPr>
          <p:spPr>
            <a:xfrm>
              <a:off x="1885625" y="2695816"/>
              <a:ext cx="655870" cy="655870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ctr">
              <a:noAutofit/>
            </a:bodyPr>
            <a:lstStyle/>
            <a:p>
              <a:pPr defTabSz="535747" fontAlgn="auto" hangingPunct="0">
                <a:spcBef>
                  <a:spcPts val="0"/>
                </a:spcBef>
                <a:spcAft>
                  <a:spcPts val="0"/>
                </a:spcAf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992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Circle"/>
            <p:cNvSpPr/>
            <p:nvPr/>
          </p:nvSpPr>
          <p:spPr>
            <a:xfrm>
              <a:off x="2994816" y="1798818"/>
              <a:ext cx="438856" cy="438856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8099" tIns="38099" rIns="38099" bIns="38099" numCol="1" anchor="ctr">
              <a:noAutofit/>
            </a:bodyPr>
            <a:lstStyle/>
            <a:p>
              <a:pPr defTabSz="535747" fontAlgn="auto" hangingPunct="0">
                <a:spcBef>
                  <a:spcPts val="0"/>
                </a:spcBef>
                <a:spcAft>
                  <a:spcPts val="0"/>
                </a:spcAft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992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92" name="Source: B. Leibe"/>
          <p:cNvSpPr txBox="1"/>
          <p:nvPr/>
        </p:nvSpPr>
        <p:spPr>
          <a:xfrm>
            <a:off x="7218840" y="5445125"/>
            <a:ext cx="969815" cy="22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099" tIns="38099" rIns="38099" bIns="38099">
            <a:spAutoFit/>
          </a:bodyPr>
          <a:lstStyle>
            <a:lvl1pPr algn="l" defTabSz="9144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937" kern="0">
                <a:solidFill>
                  <a:srgbClr val="000000"/>
                </a:solidFill>
              </a:rPr>
              <a:t>Source: B. Leibe</a:t>
            </a:r>
          </a:p>
        </p:txBody>
      </p:sp>
    </p:spTree>
    <p:extLst>
      <p:ext uri="{BB962C8B-B14F-4D97-AF65-F5344CB8AC3E}">
        <p14:creationId xmlns:p14="http://schemas.microsoft.com/office/powerpoint/2010/main" val="28510274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quare"/>
          <p:cNvSpPr/>
          <p:nvPr/>
        </p:nvSpPr>
        <p:spPr>
          <a:xfrm>
            <a:off x="2522474" y="5079600"/>
            <a:ext cx="127001" cy="127001"/>
          </a:xfrm>
          <a:prstGeom prst="rect">
            <a:avLst/>
          </a:prstGeom>
          <a:solidFill>
            <a:srgbClr val="B1EBA3"/>
          </a:solidFill>
          <a:ln w="12700">
            <a:solidFill>
              <a:srgbClr val="5D483D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04" name="Square"/>
          <p:cNvSpPr/>
          <p:nvPr/>
        </p:nvSpPr>
        <p:spPr>
          <a:xfrm>
            <a:off x="1760474" y="5079600"/>
            <a:ext cx="127001" cy="127001"/>
          </a:xfrm>
          <a:prstGeom prst="rect">
            <a:avLst/>
          </a:prstGeom>
          <a:solidFill>
            <a:srgbClr val="B1EBA3"/>
          </a:solidFill>
          <a:ln w="12700">
            <a:solidFill>
              <a:srgbClr val="5D483D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05" name="Rectangle"/>
          <p:cNvSpPr/>
          <p:nvPr/>
        </p:nvSpPr>
        <p:spPr>
          <a:xfrm>
            <a:off x="2141474" y="3873101"/>
            <a:ext cx="127001" cy="1333501"/>
          </a:xfrm>
          <a:prstGeom prst="rect">
            <a:avLst/>
          </a:prstGeom>
          <a:solidFill>
            <a:srgbClr val="B1EBA3"/>
          </a:solidFill>
          <a:ln w="12700">
            <a:solidFill>
              <a:srgbClr val="5D483D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06" name="Rectangle"/>
          <p:cNvSpPr/>
          <p:nvPr/>
        </p:nvSpPr>
        <p:spPr>
          <a:xfrm>
            <a:off x="3093974" y="4254101"/>
            <a:ext cx="127001" cy="952501"/>
          </a:xfrm>
          <a:prstGeom prst="rect">
            <a:avLst/>
          </a:prstGeom>
          <a:solidFill>
            <a:srgbClr val="B1EBA3"/>
          </a:solidFill>
          <a:ln w="12700">
            <a:solidFill>
              <a:srgbClr val="5D483D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07" name="Line"/>
          <p:cNvSpPr/>
          <p:nvPr/>
        </p:nvSpPr>
        <p:spPr>
          <a:xfrm>
            <a:off x="1442974" y="5206601"/>
            <a:ext cx="2095501" cy="1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38099" tIns="38099" rIns="38099" bIns="38099"/>
          <a:lstStyle/>
          <a:p>
            <a:pPr defTabSz="267873" fontAlgn="auto" hangingPunct="0">
              <a:spcBef>
                <a:spcPts val="0"/>
              </a:spcBef>
              <a:spcAft>
                <a:spcPts val="0"/>
              </a:spcAf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937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408" name="Line"/>
          <p:cNvSpPr/>
          <p:nvPr/>
        </p:nvSpPr>
        <p:spPr>
          <a:xfrm flipV="1">
            <a:off x="1450416" y="3865659"/>
            <a:ext cx="1" cy="1348384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38099" tIns="38099" rIns="38099" bIns="38099"/>
          <a:lstStyle/>
          <a:p>
            <a:pPr defTabSz="267873" fontAlgn="auto" hangingPunct="0">
              <a:spcBef>
                <a:spcPts val="0"/>
              </a:spcBef>
              <a:spcAft>
                <a:spcPts val="0"/>
              </a:spcAf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937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pic>
        <p:nvPicPr>
          <p:cNvPr id="409" name="ermine" descr="ermine"/>
          <p:cNvPicPr>
            <a:picLocks noChangeAspect="1"/>
          </p:cNvPicPr>
          <p:nvPr/>
        </p:nvPicPr>
        <p:blipFill>
          <a:blip r:embed="rId2"/>
          <a:srcRect l="50568" t="17148" r="37727" b="76851"/>
          <a:stretch>
            <a:fillRect/>
          </a:stretch>
        </p:blipFill>
        <p:spPr>
          <a:xfrm>
            <a:off x="2966975" y="5283330"/>
            <a:ext cx="317500" cy="22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bicycle" descr="bicycle"/>
          <p:cNvPicPr>
            <a:picLocks noChangeAspect="1"/>
          </p:cNvPicPr>
          <p:nvPr/>
        </p:nvPicPr>
        <p:blipFill>
          <a:blip r:embed="rId3"/>
          <a:srcRect l="20000" r="55000" b="54236"/>
          <a:stretch>
            <a:fillRect/>
          </a:stretch>
        </p:blipFill>
        <p:spPr>
          <a:xfrm>
            <a:off x="1633474" y="5270101"/>
            <a:ext cx="260615" cy="28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ermine" descr="ermine"/>
          <p:cNvPicPr>
            <a:picLocks noChangeAspect="1"/>
          </p:cNvPicPr>
          <p:nvPr/>
        </p:nvPicPr>
        <p:blipFill>
          <a:blip r:embed="rId2"/>
          <a:srcRect l="49399" t="22293" r="38897" b="71706"/>
          <a:stretch>
            <a:fillRect/>
          </a:stretch>
        </p:blipFill>
        <p:spPr>
          <a:xfrm>
            <a:off x="2014474" y="5270100"/>
            <a:ext cx="317501" cy="22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violin" descr="violin"/>
          <p:cNvPicPr>
            <a:picLocks noChangeAspect="1"/>
          </p:cNvPicPr>
          <p:nvPr/>
        </p:nvPicPr>
        <p:blipFill>
          <a:blip r:embed="rId4"/>
          <a:srcRect t="76233"/>
          <a:stretch>
            <a:fillRect/>
          </a:stretch>
        </p:blipFill>
        <p:spPr>
          <a:xfrm>
            <a:off x="2395474" y="5300528"/>
            <a:ext cx="444501" cy="230188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quare"/>
          <p:cNvSpPr/>
          <p:nvPr/>
        </p:nvSpPr>
        <p:spPr>
          <a:xfrm>
            <a:off x="4928032" y="5059330"/>
            <a:ext cx="127001" cy="127001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14" name="Rectangle"/>
          <p:cNvSpPr/>
          <p:nvPr/>
        </p:nvSpPr>
        <p:spPr>
          <a:xfrm>
            <a:off x="4166033" y="4233831"/>
            <a:ext cx="127000" cy="952501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15" name="Square"/>
          <p:cNvSpPr/>
          <p:nvPr/>
        </p:nvSpPr>
        <p:spPr>
          <a:xfrm>
            <a:off x="4547032" y="5059330"/>
            <a:ext cx="127001" cy="127001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16" name="Rectangle"/>
          <p:cNvSpPr/>
          <p:nvPr/>
        </p:nvSpPr>
        <p:spPr>
          <a:xfrm>
            <a:off x="5499532" y="5122831"/>
            <a:ext cx="127001" cy="63501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17" name="Line"/>
          <p:cNvSpPr/>
          <p:nvPr/>
        </p:nvSpPr>
        <p:spPr>
          <a:xfrm>
            <a:off x="3848533" y="5186331"/>
            <a:ext cx="2095501" cy="1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38099" tIns="38099" rIns="38099" bIns="38099"/>
          <a:lstStyle/>
          <a:p>
            <a:pPr defTabSz="267873" fontAlgn="auto" hangingPunct="0">
              <a:spcBef>
                <a:spcPts val="0"/>
              </a:spcBef>
              <a:spcAft>
                <a:spcPts val="0"/>
              </a:spcAf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937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418" name="Line"/>
          <p:cNvSpPr/>
          <p:nvPr/>
        </p:nvSpPr>
        <p:spPr>
          <a:xfrm flipV="1">
            <a:off x="3863415" y="4233831"/>
            <a:ext cx="1" cy="952500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38099" tIns="38099" rIns="38099" bIns="38099"/>
          <a:lstStyle/>
          <a:p>
            <a:pPr defTabSz="267873" fontAlgn="auto" hangingPunct="0">
              <a:spcBef>
                <a:spcPts val="0"/>
              </a:spcBef>
              <a:spcAft>
                <a:spcPts val="0"/>
              </a:spcAf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937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pic>
        <p:nvPicPr>
          <p:cNvPr id="419" name="ermine" descr="ermine"/>
          <p:cNvPicPr>
            <a:picLocks noChangeAspect="1"/>
          </p:cNvPicPr>
          <p:nvPr/>
        </p:nvPicPr>
        <p:blipFill>
          <a:blip r:embed="rId2"/>
          <a:srcRect l="50568" t="17148" r="37727" b="76851"/>
          <a:stretch>
            <a:fillRect/>
          </a:stretch>
        </p:blipFill>
        <p:spPr>
          <a:xfrm>
            <a:off x="5436033" y="5232632"/>
            <a:ext cx="317500" cy="22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bicycle" descr="bicycle"/>
          <p:cNvPicPr>
            <a:picLocks noChangeAspect="1"/>
          </p:cNvPicPr>
          <p:nvPr/>
        </p:nvPicPr>
        <p:blipFill>
          <a:blip r:embed="rId3"/>
          <a:srcRect l="20000" r="55000" b="54236"/>
          <a:stretch>
            <a:fillRect/>
          </a:stretch>
        </p:blipFill>
        <p:spPr>
          <a:xfrm>
            <a:off x="4039033" y="5219403"/>
            <a:ext cx="260615" cy="28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ermine" descr="ermine"/>
          <p:cNvPicPr>
            <a:picLocks noChangeAspect="1"/>
          </p:cNvPicPr>
          <p:nvPr/>
        </p:nvPicPr>
        <p:blipFill>
          <a:blip r:embed="rId2"/>
          <a:srcRect l="49399" t="22293" r="38897" b="71706"/>
          <a:stretch>
            <a:fillRect/>
          </a:stretch>
        </p:blipFill>
        <p:spPr>
          <a:xfrm>
            <a:off x="4420032" y="5249831"/>
            <a:ext cx="317501" cy="22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violin" descr="violin"/>
          <p:cNvPicPr>
            <a:picLocks noChangeAspect="1"/>
          </p:cNvPicPr>
          <p:nvPr/>
        </p:nvPicPr>
        <p:blipFill>
          <a:blip r:embed="rId4"/>
          <a:srcRect t="76233"/>
          <a:stretch>
            <a:fillRect/>
          </a:stretch>
        </p:blipFill>
        <p:spPr>
          <a:xfrm>
            <a:off x="4769779" y="5259019"/>
            <a:ext cx="444500" cy="230188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Rectangle"/>
          <p:cNvSpPr/>
          <p:nvPr/>
        </p:nvSpPr>
        <p:spPr>
          <a:xfrm>
            <a:off x="7210311" y="3983600"/>
            <a:ext cx="127001" cy="1181005"/>
          </a:xfrm>
          <a:prstGeom prst="rect">
            <a:avLst/>
          </a:prstGeom>
          <a:solidFill>
            <a:srgbClr val="B32727"/>
          </a:solidFill>
          <a:ln w="12700">
            <a:solidFill>
              <a:srgbClr val="0000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24" name="Rectangle"/>
          <p:cNvSpPr/>
          <p:nvPr/>
        </p:nvSpPr>
        <p:spPr>
          <a:xfrm>
            <a:off x="6384811" y="4941032"/>
            <a:ext cx="127001" cy="223573"/>
          </a:xfrm>
          <a:prstGeom prst="rect">
            <a:avLst/>
          </a:prstGeom>
          <a:solidFill>
            <a:srgbClr val="B32727"/>
          </a:solidFill>
          <a:ln w="12700">
            <a:solidFill>
              <a:srgbClr val="0000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25" name="Rectangle"/>
          <p:cNvSpPr/>
          <p:nvPr/>
        </p:nvSpPr>
        <p:spPr>
          <a:xfrm>
            <a:off x="6765811" y="4750532"/>
            <a:ext cx="127001" cy="414073"/>
          </a:xfrm>
          <a:prstGeom prst="rect">
            <a:avLst/>
          </a:prstGeom>
          <a:solidFill>
            <a:srgbClr val="B32727"/>
          </a:solidFill>
          <a:ln w="12700">
            <a:solidFill>
              <a:srgbClr val="0000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26" name="Rectangle"/>
          <p:cNvSpPr/>
          <p:nvPr/>
        </p:nvSpPr>
        <p:spPr>
          <a:xfrm>
            <a:off x="7718311" y="4941032"/>
            <a:ext cx="127001" cy="223573"/>
          </a:xfrm>
          <a:prstGeom prst="rect">
            <a:avLst/>
          </a:prstGeom>
          <a:solidFill>
            <a:srgbClr val="B32727"/>
          </a:solidFill>
          <a:ln w="12700">
            <a:solidFill>
              <a:srgbClr val="000000"/>
            </a:solidFill>
            <a:miter/>
          </a:ln>
        </p:spPr>
        <p:txBody>
          <a:bodyPr lIns="38099" tIns="38099" rIns="38099" bIns="38099" anchor="ctr"/>
          <a:lstStyle/>
          <a:p>
            <a:pPr defTabSz="535747" fontAlgn="auto" hangingPunct="0">
              <a:spcBef>
                <a:spcPts val="0"/>
              </a:spcBef>
              <a:spcAft>
                <a:spcPts val="0"/>
              </a:spcAft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406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27" name="Line"/>
          <p:cNvSpPr/>
          <p:nvPr/>
        </p:nvSpPr>
        <p:spPr>
          <a:xfrm>
            <a:off x="6067311" y="5164604"/>
            <a:ext cx="2095501" cy="1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38099" tIns="38099" rIns="38099" bIns="38099"/>
          <a:lstStyle/>
          <a:p>
            <a:pPr defTabSz="267873" fontAlgn="auto" hangingPunct="0">
              <a:spcBef>
                <a:spcPts val="0"/>
              </a:spcBef>
              <a:spcAft>
                <a:spcPts val="0"/>
              </a:spcAf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937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428" name="Line"/>
          <p:cNvSpPr/>
          <p:nvPr/>
        </p:nvSpPr>
        <p:spPr>
          <a:xfrm flipV="1">
            <a:off x="6082194" y="3983599"/>
            <a:ext cx="1" cy="1181006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38099" tIns="38099" rIns="38099" bIns="38099"/>
          <a:lstStyle/>
          <a:p>
            <a:pPr defTabSz="267873" fontAlgn="auto" hangingPunct="0">
              <a:spcBef>
                <a:spcPts val="0"/>
              </a:spcBef>
              <a:spcAft>
                <a:spcPts val="0"/>
              </a:spcAf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937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pic>
        <p:nvPicPr>
          <p:cNvPr id="429" name="ermine" descr="ermine"/>
          <p:cNvPicPr>
            <a:picLocks noChangeAspect="1"/>
          </p:cNvPicPr>
          <p:nvPr/>
        </p:nvPicPr>
        <p:blipFill>
          <a:blip r:embed="rId2"/>
          <a:srcRect l="50568" t="17148" r="37727" b="76851"/>
          <a:stretch>
            <a:fillRect/>
          </a:stretch>
        </p:blipFill>
        <p:spPr>
          <a:xfrm>
            <a:off x="7654811" y="5241334"/>
            <a:ext cx="317501" cy="22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bicycle" descr="bicycle"/>
          <p:cNvPicPr>
            <a:picLocks noChangeAspect="1"/>
          </p:cNvPicPr>
          <p:nvPr/>
        </p:nvPicPr>
        <p:blipFill>
          <a:blip r:embed="rId3"/>
          <a:srcRect l="20000" r="55000" b="54236"/>
          <a:stretch>
            <a:fillRect/>
          </a:stretch>
        </p:blipFill>
        <p:spPr>
          <a:xfrm>
            <a:off x="6257812" y="5228105"/>
            <a:ext cx="260615" cy="28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ermine" descr="ermine"/>
          <p:cNvPicPr>
            <a:picLocks noChangeAspect="1"/>
          </p:cNvPicPr>
          <p:nvPr/>
        </p:nvPicPr>
        <p:blipFill>
          <a:blip r:embed="rId2"/>
          <a:srcRect l="49399" t="22293" r="38897" b="71706"/>
          <a:stretch>
            <a:fillRect/>
          </a:stretch>
        </p:blipFill>
        <p:spPr>
          <a:xfrm>
            <a:off x="6702311" y="5228105"/>
            <a:ext cx="317501" cy="22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violin" descr="violin"/>
          <p:cNvPicPr>
            <a:picLocks noChangeAspect="1"/>
          </p:cNvPicPr>
          <p:nvPr/>
        </p:nvPicPr>
        <p:blipFill>
          <a:blip r:embed="rId4"/>
          <a:srcRect t="76233"/>
          <a:stretch>
            <a:fillRect/>
          </a:stretch>
        </p:blipFill>
        <p:spPr>
          <a:xfrm>
            <a:off x="7083311" y="5258532"/>
            <a:ext cx="444501" cy="230188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Encode:…"/>
          <p:cNvSpPr txBox="1"/>
          <p:nvPr/>
        </p:nvSpPr>
        <p:spPr>
          <a:xfrm>
            <a:off x="2333807" y="2340579"/>
            <a:ext cx="4476387" cy="103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b="1" kern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Encode: 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build Bags-of-Words (BOW) vectors 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for each image</a:t>
            </a:r>
          </a:p>
        </p:txBody>
      </p:sp>
      <p:sp>
        <p:nvSpPr>
          <p:cNvPr id="434" name="2. Histogram: count the number of visual word occurrences"/>
          <p:cNvSpPr txBox="1"/>
          <p:nvPr/>
        </p:nvSpPr>
        <p:spPr>
          <a:xfrm>
            <a:off x="5862541" y="3071581"/>
            <a:ext cx="2420929" cy="817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9766" tIns="29766" rIns="29766" bIns="29766" anchor="ctr">
            <a:spAutoFit/>
          </a:bodyPr>
          <a:lstStyle>
            <a:lvl1pPr algn="r">
              <a:defRPr sz="2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641" kern="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latin typeface="Helvetica Light"/>
                <a:sym typeface="Helvetica Light"/>
              </a:rPr>
              <a:t>2. Histogram: count the number of visual word occurrences</a:t>
            </a:r>
          </a:p>
        </p:txBody>
      </p:sp>
    </p:spTree>
    <p:extLst>
      <p:ext uri="{BB962C8B-B14F-4D97-AF65-F5344CB8AC3E}">
        <p14:creationId xmlns:p14="http://schemas.microsoft.com/office/powerpoint/2010/main" val="317565895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44" descr="tmp"/>
          <p:cNvPicPr preferRelativeResize="0"/>
          <p:nvPr/>
        </p:nvPicPr>
        <p:blipFill rotWithShape="1">
          <a:blip r:embed="rId3">
            <a:alphaModFix/>
          </a:blip>
          <a:srcRect l="2948" t="17174" r="66127" b="47048"/>
          <a:stretch/>
        </p:blipFill>
        <p:spPr>
          <a:xfrm>
            <a:off x="5524500" y="746126"/>
            <a:ext cx="247650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44"/>
          <p:cNvSpPr/>
          <p:nvPr/>
        </p:nvSpPr>
        <p:spPr>
          <a:xfrm>
            <a:off x="1143000" y="228866"/>
            <a:ext cx="6858000" cy="46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33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Image representation</a:t>
            </a:r>
            <a:endParaRPr/>
          </a:p>
        </p:txBody>
      </p:sp>
      <p:grpSp>
        <p:nvGrpSpPr>
          <p:cNvPr id="848" name="Google Shape;848;p44"/>
          <p:cNvGrpSpPr/>
          <p:nvPr/>
        </p:nvGrpSpPr>
        <p:grpSpPr>
          <a:xfrm>
            <a:off x="1860024" y="4259792"/>
            <a:ext cx="5696479" cy="629708"/>
            <a:chOff x="2256" y="2544"/>
            <a:chExt cx="3202" cy="354"/>
          </a:xfrm>
        </p:grpSpPr>
        <p:pic>
          <p:nvPicPr>
            <p:cNvPr id="849" name="Google Shape;849;p44"/>
            <p:cNvPicPr preferRelativeResize="0"/>
            <p:nvPr/>
          </p:nvPicPr>
          <p:blipFill rotWithShape="1">
            <a:blip r:embed="rId4">
              <a:alphaModFix/>
            </a:blip>
            <a:srcRect t="46179" r="21556" b="47224"/>
            <a:stretch/>
          </p:blipFill>
          <p:spPr>
            <a:xfrm>
              <a:off x="2256" y="2688"/>
              <a:ext cx="2640" cy="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44"/>
            <p:cNvSpPr txBox="1"/>
            <p:nvPr/>
          </p:nvSpPr>
          <p:spPr>
            <a:xfrm>
              <a:off x="4944" y="2544"/>
              <a:ext cx="514" cy="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188" tIns="38083" rIns="76188" bIns="38083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67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…..</a:t>
              </a:r>
              <a:endParaRPr/>
            </a:p>
          </p:txBody>
        </p:sp>
      </p:grpSp>
      <p:cxnSp>
        <p:nvCxnSpPr>
          <p:cNvPr id="851" name="Google Shape;851;p44"/>
          <p:cNvCxnSpPr/>
          <p:nvPr/>
        </p:nvCxnSpPr>
        <p:spPr>
          <a:xfrm>
            <a:off x="1651000" y="4254500"/>
            <a:ext cx="603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2" name="Google Shape;852;p44"/>
          <p:cNvCxnSpPr/>
          <p:nvPr/>
        </p:nvCxnSpPr>
        <p:spPr>
          <a:xfrm rot="10800000">
            <a:off x="1651000" y="1905000"/>
            <a:ext cx="0" cy="234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3" name="Google Shape;853;p44"/>
          <p:cNvSpPr/>
          <p:nvPr/>
        </p:nvSpPr>
        <p:spPr>
          <a:xfrm>
            <a:off x="1968500" y="3746500"/>
            <a:ext cx="190500" cy="5080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4"/>
          <p:cNvSpPr/>
          <p:nvPr/>
        </p:nvSpPr>
        <p:spPr>
          <a:xfrm>
            <a:off x="2349500" y="2794000"/>
            <a:ext cx="190500" cy="14605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4"/>
          <p:cNvSpPr/>
          <p:nvPr/>
        </p:nvSpPr>
        <p:spPr>
          <a:xfrm>
            <a:off x="2794000" y="3048000"/>
            <a:ext cx="190500" cy="12065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4"/>
          <p:cNvSpPr/>
          <p:nvPr/>
        </p:nvSpPr>
        <p:spPr>
          <a:xfrm>
            <a:off x="3238500" y="4000500"/>
            <a:ext cx="190500" cy="2540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4"/>
          <p:cNvSpPr/>
          <p:nvPr/>
        </p:nvSpPr>
        <p:spPr>
          <a:xfrm>
            <a:off x="3683000" y="2349500"/>
            <a:ext cx="190500" cy="19050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4"/>
          <p:cNvSpPr/>
          <p:nvPr/>
        </p:nvSpPr>
        <p:spPr>
          <a:xfrm>
            <a:off x="4127500" y="3302000"/>
            <a:ext cx="190500" cy="9525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4"/>
          <p:cNvSpPr/>
          <p:nvPr/>
        </p:nvSpPr>
        <p:spPr>
          <a:xfrm>
            <a:off x="4572000" y="2921000"/>
            <a:ext cx="190500" cy="13335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4"/>
          <p:cNvSpPr/>
          <p:nvPr/>
        </p:nvSpPr>
        <p:spPr>
          <a:xfrm>
            <a:off x="4953000" y="3556000"/>
            <a:ext cx="190500" cy="6985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4"/>
          <p:cNvSpPr/>
          <p:nvPr/>
        </p:nvSpPr>
        <p:spPr>
          <a:xfrm>
            <a:off x="5397500" y="2794000"/>
            <a:ext cx="190500" cy="14605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4"/>
          <p:cNvSpPr/>
          <p:nvPr/>
        </p:nvSpPr>
        <p:spPr>
          <a:xfrm>
            <a:off x="5842000" y="3873500"/>
            <a:ext cx="190500" cy="3810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4"/>
          <p:cNvSpPr/>
          <p:nvPr/>
        </p:nvSpPr>
        <p:spPr>
          <a:xfrm>
            <a:off x="6223000" y="3175000"/>
            <a:ext cx="190500" cy="10795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4"/>
          <p:cNvSpPr txBox="1"/>
          <p:nvPr/>
        </p:nvSpPr>
        <p:spPr>
          <a:xfrm rot="-5400000">
            <a:off x="767295" y="3042711"/>
            <a:ext cx="1082146" cy="33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frequency</a:t>
            </a:r>
            <a:endParaRPr/>
          </a:p>
        </p:txBody>
      </p:sp>
      <p:sp>
        <p:nvSpPr>
          <p:cNvPr id="865" name="Google Shape;865;p44"/>
          <p:cNvSpPr txBox="1"/>
          <p:nvPr/>
        </p:nvSpPr>
        <p:spPr>
          <a:xfrm>
            <a:off x="3810003" y="4953000"/>
            <a:ext cx="138377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38083" rIns="76188" bIns="38083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codewords</a:t>
            </a:r>
            <a:endParaRPr/>
          </a:p>
        </p:txBody>
      </p:sp>
      <p:sp>
        <p:nvSpPr>
          <p:cNvPr id="866" name="Google Shape;866;p44"/>
          <p:cNvSpPr txBox="1">
            <a:spLocks noGrp="1"/>
          </p:cNvSpPr>
          <p:nvPr>
            <p:ph type="sldNum" idx="12"/>
          </p:nvPr>
        </p:nvSpPr>
        <p:spPr>
          <a:xfrm>
            <a:off x="6032500" y="5347231"/>
            <a:ext cx="836248" cy="3042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68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/>
              <a:t>Image classification</a:t>
            </a:r>
            <a:endParaRPr/>
          </a:p>
        </p:txBody>
      </p:sp>
      <p:sp>
        <p:nvSpPr>
          <p:cNvPr id="873" name="Google Shape;873;p45"/>
          <p:cNvSpPr txBox="1">
            <a:spLocks noGrp="1"/>
          </p:cNvSpPr>
          <p:nvPr>
            <p:ph type="body" idx="1"/>
          </p:nvPr>
        </p:nvSpPr>
        <p:spPr>
          <a:xfrm>
            <a:off x="1143000" y="1333502"/>
            <a:ext cx="6858000" cy="3771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/>
              <a:t>Given the bag-of-features representations of images from different classes, how do we learn a model for distinguishing them?</a:t>
            </a:r>
            <a:endParaRPr/>
          </a:p>
        </p:txBody>
      </p:sp>
      <p:grpSp>
        <p:nvGrpSpPr>
          <p:cNvPr id="874" name="Google Shape;874;p45"/>
          <p:cNvGrpSpPr/>
          <p:nvPr/>
        </p:nvGrpSpPr>
        <p:grpSpPr>
          <a:xfrm>
            <a:off x="952500" y="2921000"/>
            <a:ext cx="7302500" cy="1841500"/>
            <a:chOff x="144" y="1776"/>
            <a:chExt cx="5520" cy="1392"/>
          </a:xfrm>
        </p:grpSpPr>
        <p:sp>
          <p:nvSpPr>
            <p:cNvPr id="875" name="Google Shape;875;p45"/>
            <p:cNvSpPr/>
            <p:nvPr/>
          </p:nvSpPr>
          <p:spPr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5"/>
            <p:cNvSpPr/>
            <p:nvPr/>
          </p:nvSpPr>
          <p:spPr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5"/>
            <p:cNvSpPr/>
            <p:nvPr/>
          </p:nvSpPr>
          <p:spPr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5"/>
            <p:cNvSpPr/>
            <p:nvPr/>
          </p:nvSpPr>
          <p:spPr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 cap="flat" cmpd="sng">
              <a:solidFill>
                <a:srgbClr val="5D483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 cap="flat" cmpd="sng">
              <a:solidFill>
                <a:srgbClr val="5D483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 cap="flat" cmpd="sng">
              <a:solidFill>
                <a:srgbClr val="5D483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 cap="flat" cmpd="sng">
              <a:solidFill>
                <a:srgbClr val="5D483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6188" tIns="38083" rIns="76188" bIns="38083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7" name="Google Shape;887;p45"/>
            <p:cNvCxnSpPr/>
            <p:nvPr/>
          </p:nvCxnSpPr>
          <p:spPr>
            <a:xfrm>
              <a:off x="144" y="2905"/>
              <a:ext cx="1584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8" name="Google Shape;888;p45"/>
            <p:cNvCxnSpPr/>
            <p:nvPr/>
          </p:nvCxnSpPr>
          <p:spPr>
            <a:xfrm rot="10800000">
              <a:off x="144" y="1801"/>
              <a:ext cx="0" cy="1104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889" name="Google Shape;889;p45" descr="ermine"/>
            <p:cNvPicPr preferRelativeResize="0"/>
            <p:nvPr/>
          </p:nvPicPr>
          <p:blipFill rotWithShape="1">
            <a:blip r:embed="rId3">
              <a:alphaModFix/>
            </a:blip>
            <a:srcRect l="50569" t="17148" r="37726" b="76851"/>
            <a:stretch/>
          </p:blipFill>
          <p:spPr>
            <a:xfrm>
              <a:off x="1296" y="296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Google Shape;890;p45" descr="bicycle"/>
            <p:cNvPicPr preferRelativeResize="0"/>
            <p:nvPr/>
          </p:nvPicPr>
          <p:blipFill rotWithShape="1">
            <a:blip r:embed="rId4">
              <a:alphaModFix/>
            </a:blip>
            <a:srcRect l="19999" r="55000" b="54236"/>
            <a:stretch/>
          </p:blipFill>
          <p:spPr>
            <a:xfrm>
              <a:off x="288" y="2953"/>
              <a:ext cx="197" cy="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1" name="Google Shape;891;p45" descr="ermine"/>
            <p:cNvPicPr preferRelativeResize="0"/>
            <p:nvPr/>
          </p:nvPicPr>
          <p:blipFill rotWithShape="1">
            <a:blip r:embed="rId3">
              <a:alphaModFix/>
            </a:blip>
            <a:srcRect l="49399" t="22293" r="38898" b="71706"/>
            <a:stretch/>
          </p:blipFill>
          <p:spPr>
            <a:xfrm>
              <a:off x="576" y="295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92" name="Google Shape;892;p45"/>
            <p:cNvCxnSpPr/>
            <p:nvPr/>
          </p:nvCxnSpPr>
          <p:spPr>
            <a:xfrm>
              <a:off x="4080" y="2905"/>
              <a:ext cx="1584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3" name="Google Shape;893;p45"/>
            <p:cNvCxnSpPr/>
            <p:nvPr/>
          </p:nvCxnSpPr>
          <p:spPr>
            <a:xfrm rot="10800000">
              <a:off x="4080" y="1801"/>
              <a:ext cx="0" cy="1104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4" name="Google Shape;894;p45"/>
            <p:cNvCxnSpPr/>
            <p:nvPr/>
          </p:nvCxnSpPr>
          <p:spPr>
            <a:xfrm>
              <a:off x="2160" y="2928"/>
              <a:ext cx="1584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5" name="Google Shape;895;p45"/>
            <p:cNvCxnSpPr/>
            <p:nvPr/>
          </p:nvCxnSpPr>
          <p:spPr>
            <a:xfrm rot="10800000">
              <a:off x="2160" y="1824"/>
              <a:ext cx="0" cy="1104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896" name="Google Shape;896;p45" descr="violin"/>
            <p:cNvPicPr preferRelativeResize="0"/>
            <p:nvPr/>
          </p:nvPicPr>
          <p:blipFill rotWithShape="1">
            <a:blip r:embed="rId5">
              <a:alphaModFix/>
            </a:blip>
            <a:srcRect t="76232"/>
            <a:stretch/>
          </p:blipFill>
          <p:spPr>
            <a:xfrm>
              <a:off x="864" y="2976"/>
              <a:ext cx="336" cy="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45" descr="ermine"/>
            <p:cNvPicPr preferRelativeResize="0"/>
            <p:nvPr/>
          </p:nvPicPr>
          <p:blipFill rotWithShape="1">
            <a:blip r:embed="rId3">
              <a:alphaModFix/>
            </a:blip>
            <a:srcRect l="50569" t="17148" r="37726" b="76851"/>
            <a:stretch/>
          </p:blipFill>
          <p:spPr>
            <a:xfrm>
              <a:off x="3360" y="296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45" descr="bicycle"/>
            <p:cNvPicPr preferRelativeResize="0"/>
            <p:nvPr/>
          </p:nvPicPr>
          <p:blipFill rotWithShape="1">
            <a:blip r:embed="rId4">
              <a:alphaModFix/>
            </a:blip>
            <a:srcRect l="19999" r="55000" b="54236"/>
            <a:stretch/>
          </p:blipFill>
          <p:spPr>
            <a:xfrm>
              <a:off x="2304" y="2953"/>
              <a:ext cx="197" cy="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p45" descr="ermine"/>
            <p:cNvPicPr preferRelativeResize="0"/>
            <p:nvPr/>
          </p:nvPicPr>
          <p:blipFill rotWithShape="1">
            <a:blip r:embed="rId3">
              <a:alphaModFix/>
            </a:blip>
            <a:srcRect l="49399" t="22293" r="38898" b="71706"/>
            <a:stretch/>
          </p:blipFill>
          <p:spPr>
            <a:xfrm>
              <a:off x="2592" y="2976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0" name="Google Shape;900;p45" descr="violin"/>
            <p:cNvPicPr preferRelativeResize="0"/>
            <p:nvPr/>
          </p:nvPicPr>
          <p:blipFill rotWithShape="1">
            <a:blip r:embed="rId5">
              <a:alphaModFix/>
            </a:blip>
            <a:srcRect t="76232"/>
            <a:stretch/>
          </p:blipFill>
          <p:spPr>
            <a:xfrm>
              <a:off x="2832" y="2976"/>
              <a:ext cx="336" cy="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" name="Google Shape;901;p45" descr="ermine"/>
            <p:cNvPicPr preferRelativeResize="0"/>
            <p:nvPr/>
          </p:nvPicPr>
          <p:blipFill rotWithShape="1">
            <a:blip r:embed="rId3">
              <a:alphaModFix/>
            </a:blip>
            <a:srcRect l="50569" t="17148" r="37726" b="76851"/>
            <a:stretch/>
          </p:blipFill>
          <p:spPr>
            <a:xfrm>
              <a:off x="5280" y="296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" name="Google Shape;902;p45" descr="bicycle"/>
            <p:cNvPicPr preferRelativeResize="0"/>
            <p:nvPr/>
          </p:nvPicPr>
          <p:blipFill rotWithShape="1">
            <a:blip r:embed="rId4">
              <a:alphaModFix/>
            </a:blip>
            <a:srcRect l="19999" r="55000" b="54236"/>
            <a:stretch/>
          </p:blipFill>
          <p:spPr>
            <a:xfrm>
              <a:off x="4224" y="2953"/>
              <a:ext cx="197" cy="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45" descr="ermine"/>
            <p:cNvPicPr preferRelativeResize="0"/>
            <p:nvPr/>
          </p:nvPicPr>
          <p:blipFill rotWithShape="1">
            <a:blip r:embed="rId3">
              <a:alphaModFix/>
            </a:blip>
            <a:srcRect l="49399" t="22293" r="38898" b="71706"/>
            <a:stretch/>
          </p:blipFill>
          <p:spPr>
            <a:xfrm>
              <a:off x="4560" y="295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45" descr="violin"/>
            <p:cNvPicPr preferRelativeResize="0"/>
            <p:nvPr/>
          </p:nvPicPr>
          <p:blipFill rotWithShape="1">
            <a:blip r:embed="rId5">
              <a:alphaModFix/>
            </a:blip>
            <a:srcRect t="76232"/>
            <a:stretch/>
          </p:blipFill>
          <p:spPr>
            <a:xfrm>
              <a:off x="4848" y="2976"/>
              <a:ext cx="336" cy="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5" name="Google Shape;905;p45"/>
          <p:cNvSpPr txBox="1">
            <a:spLocks noGrp="1"/>
          </p:cNvSpPr>
          <p:nvPr>
            <p:ph type="sldNum" idx="12"/>
          </p:nvPr>
        </p:nvSpPr>
        <p:spPr>
          <a:xfrm>
            <a:off x="6032500" y="5347231"/>
            <a:ext cx="836248" cy="3042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6188" tIns="38083" rIns="76188" bIns="38083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/>
              <a:pPr algn="l">
                <a:spcBef>
                  <a:spcPts val="0"/>
                </a:spcBef>
                <a:spcAft>
                  <a:spcPts val="0"/>
                </a:spcAft>
              </a:pPr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2340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/>
          <p:cNvSpPr>
            <a:spLocks noGrp="1"/>
          </p:cNvSpPr>
          <p:nvPr>
            <p:ph type="title"/>
          </p:nvPr>
        </p:nvSpPr>
        <p:spPr>
          <a:xfrm>
            <a:off x="342900" y="-13294"/>
            <a:ext cx="8953500" cy="85725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charset="0"/>
              </a:rPr>
              <a:t>The machine learning framework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52500"/>
            <a:ext cx="8572500" cy="4099323"/>
          </a:xfrm>
        </p:spPr>
        <p:txBody>
          <a:bodyPr>
            <a:normAutofit/>
          </a:bodyPr>
          <a:lstStyle/>
          <a:p>
            <a:pPr algn="ctr">
              <a:buFontTx/>
              <a:buNone/>
            </a:pPr>
            <a:r>
              <a:rPr lang="en-US" sz="45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45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4500" dirty="0">
                <a:solidFill>
                  <a:srgbClr val="0000FF"/>
                </a:solidFill>
                <a:latin typeface="Arial" charset="0"/>
              </a:rPr>
              <a:t>)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sz="2800" dirty="0">
              <a:latin typeface="Arial" charset="0"/>
            </a:endParaRPr>
          </a:p>
          <a:p>
            <a:r>
              <a:rPr lang="en-US" sz="2000" b="1" dirty="0">
                <a:latin typeface="Arial" charset="0"/>
              </a:rPr>
              <a:t>Training: </a:t>
            </a:r>
            <a:r>
              <a:rPr lang="en-US" sz="2000" dirty="0">
                <a:latin typeface="Arial" charset="0"/>
              </a:rPr>
              <a:t>given a </a:t>
            </a:r>
            <a:r>
              <a:rPr lang="en-US" sz="2000" i="1" dirty="0">
                <a:latin typeface="Arial" charset="0"/>
              </a:rPr>
              <a:t>training set </a:t>
            </a:r>
            <a:r>
              <a:rPr lang="en-US" sz="2000" dirty="0">
                <a:latin typeface="Arial" charset="0"/>
              </a:rPr>
              <a:t>of labeled examples</a:t>
            </a:r>
            <a:r>
              <a:rPr lang="en-US" sz="2000" i="1" dirty="0">
                <a:latin typeface="Arial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0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0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0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0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0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0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0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000" dirty="0">
                <a:latin typeface="Arial" charset="0"/>
              </a:rPr>
              <a:t>, estimate the prediction function 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000" dirty="0">
                <a:latin typeface="Arial" charset="0"/>
              </a:rPr>
              <a:t>by minimizing the prediction error on the training set</a:t>
            </a:r>
          </a:p>
          <a:p>
            <a:r>
              <a:rPr lang="en-US" sz="2000" b="1" dirty="0">
                <a:latin typeface="Arial" charset="0"/>
              </a:rPr>
              <a:t>Testing:</a:t>
            </a:r>
            <a:r>
              <a:rPr lang="en-US" sz="2000" dirty="0">
                <a:latin typeface="Arial" charset="0"/>
              </a:rPr>
              <a:t> apply 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000" dirty="0">
                <a:latin typeface="Arial" charset="0"/>
              </a:rPr>
              <a:t> to a never before seen </a:t>
            </a:r>
            <a:r>
              <a:rPr lang="en-US" sz="2000" i="1" dirty="0">
                <a:latin typeface="Arial" charset="0"/>
              </a:rPr>
              <a:t>test example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000" dirty="0">
                <a:latin typeface="Arial" charset="0"/>
              </a:rPr>
              <a:t> and output the predicted value 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0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)</a:t>
            </a:r>
            <a:endParaRPr lang="en-US" sz="1800" dirty="0">
              <a:solidFill>
                <a:srgbClr val="0000FF"/>
              </a:solidFill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630216" y="1971676"/>
            <a:ext cx="513159" cy="11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486276" y="1971677"/>
            <a:ext cx="514350" cy="2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200650" y="1714501"/>
            <a:ext cx="685800" cy="514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630" name="TextBox 8"/>
          <p:cNvSpPr txBox="1">
            <a:spLocks noChangeArrowheads="1"/>
          </p:cNvSpPr>
          <p:nvPr/>
        </p:nvSpPr>
        <p:spPr bwMode="auto">
          <a:xfrm>
            <a:off x="3476626" y="2228851"/>
            <a:ext cx="896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54631" name="TextBox 9"/>
          <p:cNvSpPr txBox="1">
            <a:spLocks noChangeArrowheads="1"/>
          </p:cNvSpPr>
          <p:nvPr/>
        </p:nvSpPr>
        <p:spPr bwMode="auto">
          <a:xfrm>
            <a:off x="4219575" y="2228852"/>
            <a:ext cx="1419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54632" name="TextBox 10"/>
          <p:cNvSpPr txBox="1">
            <a:spLocks noChangeArrowheads="1"/>
          </p:cNvSpPr>
          <p:nvPr/>
        </p:nvSpPr>
        <p:spPr bwMode="auto">
          <a:xfrm>
            <a:off x="5419725" y="2228852"/>
            <a:ext cx="11334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18740" y="5468691"/>
            <a:ext cx="14093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Slide credit: L.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Lazebnik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305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204590"/>
            <a:ext cx="8743950" cy="594122"/>
          </a:xfrm>
        </p:spPr>
        <p:txBody>
          <a:bodyPr>
            <a:normAutofit/>
          </a:bodyPr>
          <a:lstStyle/>
          <a:p>
            <a:pPr eaLnBrk="1" hangingPunct="1"/>
            <a:r>
              <a:rPr lang="en-GB" dirty="0"/>
              <a:t>Classification</a:t>
            </a:r>
          </a:p>
        </p:txBody>
      </p:sp>
      <p:sp>
        <p:nvSpPr>
          <p:cNvPr id="194562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952500"/>
            <a:ext cx="8591550" cy="17907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2100" dirty="0">
                <a:latin typeface="Arial" charset="0"/>
              </a:rPr>
              <a:t>Assign input vector to one of two or more classes</a:t>
            </a:r>
          </a:p>
          <a:p>
            <a:pPr eaLnBrk="1" hangingPunct="1"/>
            <a:r>
              <a:rPr lang="en-GB" sz="2100" dirty="0">
                <a:latin typeface="Arial" charset="0"/>
              </a:rPr>
              <a:t>Any decision rule divides input space into </a:t>
            </a:r>
            <a:r>
              <a:rPr lang="en-GB" sz="2100" i="1" dirty="0">
                <a:latin typeface="Arial" charset="0"/>
              </a:rPr>
              <a:t>decision regions</a:t>
            </a:r>
            <a:r>
              <a:rPr lang="en-GB" sz="2100" dirty="0">
                <a:latin typeface="Arial" charset="0"/>
              </a:rPr>
              <a:t> separated by </a:t>
            </a:r>
            <a:r>
              <a:rPr lang="en-GB" sz="2100" i="1" dirty="0">
                <a:latin typeface="Arial" charset="0"/>
              </a:rPr>
              <a:t>decision boundaries</a:t>
            </a:r>
          </a:p>
        </p:txBody>
      </p:sp>
      <p:pic>
        <p:nvPicPr>
          <p:cNvPr id="194563" name="Picture 7" descr="decision-reg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95500"/>
            <a:ext cx="4610099" cy="348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5200" y="5087880"/>
            <a:ext cx="14093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/>
              <a:t>Slide credit: L. </a:t>
            </a:r>
            <a:r>
              <a:rPr lang="en-US" sz="900" dirty="0" err="1"/>
              <a:t>Lazebnik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38998686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"/>
          <p:cNvSpPr/>
          <p:nvPr/>
        </p:nvSpPr>
        <p:spPr>
          <a:xfrm>
            <a:off x="5600957" y="3409680"/>
            <a:ext cx="2728349" cy="224222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chemeClr val="accent2">
                  <a:hueOff val="-2473792"/>
                  <a:satOff val="-50209"/>
                  <a:lumOff val="23543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/>
            </a:pPr>
            <a:endParaRPr sz="1406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33" name="Rectangle"/>
          <p:cNvSpPr/>
          <p:nvPr/>
        </p:nvSpPr>
        <p:spPr>
          <a:xfrm>
            <a:off x="830691" y="107883"/>
            <a:ext cx="2728349" cy="224222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chemeClr val="accent3">
                  <a:satOff val="18648"/>
                  <a:lumOff val="5971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/>
            </a:pPr>
            <a:endParaRPr sz="1406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34" name="Rectangle"/>
          <p:cNvSpPr/>
          <p:nvPr/>
        </p:nvSpPr>
        <p:spPr>
          <a:xfrm>
            <a:off x="3207826" y="1590540"/>
            <a:ext cx="2728349" cy="224222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/>
            </a:pPr>
            <a:endParaRPr sz="1406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grpSp>
        <p:nvGrpSpPr>
          <p:cNvPr id="170" name="Group"/>
          <p:cNvGrpSpPr/>
          <p:nvPr/>
        </p:nvGrpSpPr>
        <p:grpSpPr>
          <a:xfrm>
            <a:off x="979585" y="263977"/>
            <a:ext cx="2430560" cy="1930041"/>
            <a:chOff x="0" y="0"/>
            <a:chExt cx="4148154" cy="3293935"/>
          </a:xfrm>
        </p:grpSpPr>
        <p:sp>
          <p:nvSpPr>
            <p:cNvPr id="135" name="Circle"/>
            <p:cNvSpPr/>
            <p:nvPr/>
          </p:nvSpPr>
          <p:spPr>
            <a:xfrm>
              <a:off x="1669313" y="952030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6" name="Circle"/>
            <p:cNvSpPr/>
            <p:nvPr/>
          </p:nvSpPr>
          <p:spPr>
            <a:xfrm>
              <a:off x="1617146" y="2252442"/>
              <a:ext cx="124851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7" name="Circle"/>
            <p:cNvSpPr/>
            <p:nvPr/>
          </p:nvSpPr>
          <p:spPr>
            <a:xfrm>
              <a:off x="1473690" y="1249201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8" name="Circle"/>
            <p:cNvSpPr/>
            <p:nvPr/>
          </p:nvSpPr>
          <p:spPr>
            <a:xfrm>
              <a:off x="554264" y="625992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43456" y="952030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0" name="Circle"/>
            <p:cNvSpPr/>
            <p:nvPr/>
          </p:nvSpPr>
          <p:spPr>
            <a:xfrm>
              <a:off x="906384" y="952030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1" name="Circle"/>
            <p:cNvSpPr/>
            <p:nvPr/>
          </p:nvSpPr>
          <p:spPr>
            <a:xfrm>
              <a:off x="1173735" y="625992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2" name="Circle"/>
            <p:cNvSpPr/>
            <p:nvPr/>
          </p:nvSpPr>
          <p:spPr>
            <a:xfrm>
              <a:off x="1095486" y="1473690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3" name="Circle"/>
            <p:cNvSpPr/>
            <p:nvPr/>
          </p:nvSpPr>
          <p:spPr>
            <a:xfrm>
              <a:off x="554264" y="1408482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906384" y="143456"/>
              <a:ext cx="124851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5" name="Circle"/>
            <p:cNvSpPr/>
            <p:nvPr/>
          </p:nvSpPr>
          <p:spPr>
            <a:xfrm>
              <a:off x="2953901" y="567305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6" name="Circle"/>
            <p:cNvSpPr/>
            <p:nvPr/>
          </p:nvSpPr>
          <p:spPr>
            <a:xfrm>
              <a:off x="2095944" y="0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7" name="Circle"/>
            <p:cNvSpPr/>
            <p:nvPr/>
          </p:nvSpPr>
          <p:spPr>
            <a:xfrm>
              <a:off x="449931" y="1956226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8" name="Circle"/>
            <p:cNvSpPr/>
            <p:nvPr/>
          </p:nvSpPr>
          <p:spPr>
            <a:xfrm>
              <a:off x="404286" y="1473690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0" y="671637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50" name="Circle"/>
            <p:cNvSpPr/>
            <p:nvPr/>
          </p:nvSpPr>
          <p:spPr>
            <a:xfrm>
              <a:off x="3143003" y="1688875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51" name="Circle"/>
            <p:cNvSpPr/>
            <p:nvPr/>
          </p:nvSpPr>
          <p:spPr>
            <a:xfrm>
              <a:off x="3273418" y="1819290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52" name="Circle"/>
            <p:cNvSpPr/>
            <p:nvPr/>
          </p:nvSpPr>
          <p:spPr>
            <a:xfrm>
              <a:off x="1476950" y="1956226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53" name="Circle"/>
            <p:cNvSpPr/>
            <p:nvPr/>
          </p:nvSpPr>
          <p:spPr>
            <a:xfrm>
              <a:off x="2158369" y="2197493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54" name="Circle"/>
            <p:cNvSpPr/>
            <p:nvPr/>
          </p:nvSpPr>
          <p:spPr>
            <a:xfrm>
              <a:off x="3371229" y="2067078"/>
              <a:ext cx="124851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55" name="Circle"/>
            <p:cNvSpPr/>
            <p:nvPr/>
          </p:nvSpPr>
          <p:spPr>
            <a:xfrm>
              <a:off x="2419199" y="2458324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56" name="Circle"/>
            <p:cNvSpPr/>
            <p:nvPr/>
          </p:nvSpPr>
          <p:spPr>
            <a:xfrm>
              <a:off x="2999546" y="2458324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57" name="Circle"/>
            <p:cNvSpPr/>
            <p:nvPr/>
          </p:nvSpPr>
          <p:spPr>
            <a:xfrm>
              <a:off x="2471365" y="1828593"/>
              <a:ext cx="124851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58" name="Circle"/>
            <p:cNvSpPr/>
            <p:nvPr/>
          </p:nvSpPr>
          <p:spPr>
            <a:xfrm>
              <a:off x="3273418" y="2836527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59" name="Circle"/>
            <p:cNvSpPr/>
            <p:nvPr/>
          </p:nvSpPr>
          <p:spPr>
            <a:xfrm>
              <a:off x="404286" y="2367033"/>
              <a:ext cx="124851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60" name="Circle"/>
            <p:cNvSpPr/>
            <p:nvPr/>
          </p:nvSpPr>
          <p:spPr>
            <a:xfrm>
              <a:off x="1336754" y="3169086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61" name="Circle"/>
            <p:cNvSpPr/>
            <p:nvPr/>
          </p:nvSpPr>
          <p:spPr>
            <a:xfrm>
              <a:off x="3143003" y="802052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62" name="Circle"/>
            <p:cNvSpPr/>
            <p:nvPr/>
          </p:nvSpPr>
          <p:spPr>
            <a:xfrm>
              <a:off x="4023305" y="1688875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63" name="Circle"/>
            <p:cNvSpPr/>
            <p:nvPr/>
          </p:nvSpPr>
          <p:spPr>
            <a:xfrm>
              <a:off x="2699592" y="2067078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64" name="Circle"/>
            <p:cNvSpPr/>
            <p:nvPr/>
          </p:nvSpPr>
          <p:spPr>
            <a:xfrm>
              <a:off x="2027954" y="1245463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65" name="Circle"/>
            <p:cNvSpPr/>
            <p:nvPr/>
          </p:nvSpPr>
          <p:spPr>
            <a:xfrm>
              <a:off x="1336754" y="2458324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66" name="Circle"/>
            <p:cNvSpPr/>
            <p:nvPr/>
          </p:nvSpPr>
          <p:spPr>
            <a:xfrm>
              <a:off x="3403833" y="1949705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67" name="Triangle"/>
            <p:cNvSpPr/>
            <p:nvPr/>
          </p:nvSpPr>
          <p:spPr>
            <a:xfrm>
              <a:off x="1734042" y="1419721"/>
              <a:ext cx="158410" cy="121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pic>
          <p:nvPicPr>
            <p:cNvPr id="168" name="latex-image-1.pdf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861" y="1558460"/>
              <a:ext cx="123895" cy="15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Circle"/>
            <p:cNvSpPr/>
            <p:nvPr/>
          </p:nvSpPr>
          <p:spPr>
            <a:xfrm>
              <a:off x="1324190" y="1047058"/>
              <a:ext cx="978114" cy="978114"/>
            </a:xfrm>
            <a:prstGeom prst="ellipse">
              <a:avLst/>
            </a:prstGeom>
            <a:noFill/>
            <a:ln w="25400" cap="rnd">
              <a:solidFill>
                <a:srgbClr val="85888D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3207826" y="1519614"/>
            <a:ext cx="2728349" cy="2242228"/>
            <a:chOff x="0" y="0"/>
            <a:chExt cx="4656381" cy="3826734"/>
          </a:xfrm>
        </p:grpSpPr>
        <p:sp>
          <p:nvSpPr>
            <p:cNvPr id="171" name="Circle"/>
            <p:cNvSpPr/>
            <p:nvPr/>
          </p:nvSpPr>
          <p:spPr>
            <a:xfrm>
              <a:off x="1676891" y="1456146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72" name="Circle"/>
            <p:cNvSpPr/>
            <p:nvPr/>
          </p:nvSpPr>
          <p:spPr>
            <a:xfrm>
              <a:off x="1625211" y="2744434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73" name="Circle"/>
            <p:cNvSpPr/>
            <p:nvPr/>
          </p:nvSpPr>
          <p:spPr>
            <a:xfrm>
              <a:off x="1483092" y="1750547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74" name="Circle"/>
            <p:cNvSpPr/>
            <p:nvPr/>
          </p:nvSpPr>
          <p:spPr>
            <a:xfrm>
              <a:off x="572239" y="1133148"/>
              <a:ext cx="123686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75" name="Circle"/>
            <p:cNvSpPr/>
            <p:nvPr/>
          </p:nvSpPr>
          <p:spPr>
            <a:xfrm>
              <a:off x="165261" y="1456146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76" name="Circle"/>
            <p:cNvSpPr/>
            <p:nvPr/>
          </p:nvSpPr>
          <p:spPr>
            <a:xfrm>
              <a:off x="921076" y="1456146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77" name="Circle"/>
            <p:cNvSpPr/>
            <p:nvPr/>
          </p:nvSpPr>
          <p:spPr>
            <a:xfrm>
              <a:off x="1185934" y="1133148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78" name="Circle"/>
            <p:cNvSpPr/>
            <p:nvPr/>
          </p:nvSpPr>
          <p:spPr>
            <a:xfrm>
              <a:off x="1108415" y="1972942"/>
              <a:ext cx="123686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79" name="Circle"/>
            <p:cNvSpPr/>
            <p:nvPr/>
          </p:nvSpPr>
          <p:spPr>
            <a:xfrm>
              <a:off x="572239" y="1908343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80" name="Circle"/>
            <p:cNvSpPr/>
            <p:nvPr/>
          </p:nvSpPr>
          <p:spPr>
            <a:xfrm>
              <a:off x="921076" y="655112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81" name="Circle"/>
            <p:cNvSpPr/>
            <p:nvPr/>
          </p:nvSpPr>
          <p:spPr>
            <a:xfrm>
              <a:off x="2949502" y="1075009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82" name="Circle"/>
            <p:cNvSpPr/>
            <p:nvPr/>
          </p:nvSpPr>
          <p:spPr>
            <a:xfrm>
              <a:off x="2099545" y="512993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83" name="Circle"/>
            <p:cNvSpPr/>
            <p:nvPr/>
          </p:nvSpPr>
          <p:spPr>
            <a:xfrm>
              <a:off x="468879" y="2450979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84" name="Circle"/>
            <p:cNvSpPr/>
            <p:nvPr/>
          </p:nvSpPr>
          <p:spPr>
            <a:xfrm>
              <a:off x="423659" y="1972942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85" name="Circle"/>
            <p:cNvSpPr/>
            <p:nvPr/>
          </p:nvSpPr>
          <p:spPr>
            <a:xfrm>
              <a:off x="23142" y="1178368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86" name="Circle"/>
            <p:cNvSpPr/>
            <p:nvPr/>
          </p:nvSpPr>
          <p:spPr>
            <a:xfrm>
              <a:off x="3136841" y="2186121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87" name="Circle"/>
            <p:cNvSpPr/>
            <p:nvPr/>
          </p:nvSpPr>
          <p:spPr>
            <a:xfrm>
              <a:off x="3266040" y="2315320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88" name="Circle"/>
            <p:cNvSpPr/>
            <p:nvPr/>
          </p:nvSpPr>
          <p:spPr>
            <a:xfrm>
              <a:off x="1486322" y="2450979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89" name="Circle"/>
            <p:cNvSpPr/>
            <p:nvPr/>
          </p:nvSpPr>
          <p:spPr>
            <a:xfrm>
              <a:off x="2161388" y="2689998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0" name="Circle"/>
            <p:cNvSpPr/>
            <p:nvPr/>
          </p:nvSpPr>
          <p:spPr>
            <a:xfrm>
              <a:off x="3362939" y="2560798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1" name="Circle"/>
            <p:cNvSpPr/>
            <p:nvPr/>
          </p:nvSpPr>
          <p:spPr>
            <a:xfrm>
              <a:off x="2419786" y="2948396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2" name="Circle"/>
            <p:cNvSpPr/>
            <p:nvPr/>
          </p:nvSpPr>
          <p:spPr>
            <a:xfrm>
              <a:off x="2994722" y="2948396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3" name="Circle"/>
            <p:cNvSpPr/>
            <p:nvPr/>
          </p:nvSpPr>
          <p:spPr>
            <a:xfrm>
              <a:off x="2471466" y="2324537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4" name="Circle"/>
            <p:cNvSpPr/>
            <p:nvPr/>
          </p:nvSpPr>
          <p:spPr>
            <a:xfrm>
              <a:off x="3266040" y="3323073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5" name="Circle"/>
            <p:cNvSpPr/>
            <p:nvPr/>
          </p:nvSpPr>
          <p:spPr>
            <a:xfrm>
              <a:off x="423659" y="2857956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6" name="Circle"/>
            <p:cNvSpPr/>
            <p:nvPr/>
          </p:nvSpPr>
          <p:spPr>
            <a:xfrm>
              <a:off x="1347433" y="3652531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7" name="Circle"/>
            <p:cNvSpPr/>
            <p:nvPr/>
          </p:nvSpPr>
          <p:spPr>
            <a:xfrm>
              <a:off x="3136841" y="1307567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8" name="Circle"/>
            <p:cNvSpPr/>
            <p:nvPr/>
          </p:nvSpPr>
          <p:spPr>
            <a:xfrm>
              <a:off x="4008935" y="2186121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99" name="Circle"/>
            <p:cNvSpPr/>
            <p:nvPr/>
          </p:nvSpPr>
          <p:spPr>
            <a:xfrm>
              <a:off x="2697564" y="2560798"/>
              <a:ext cx="123686" cy="123687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0" name="Circle"/>
            <p:cNvSpPr/>
            <p:nvPr/>
          </p:nvSpPr>
          <p:spPr>
            <a:xfrm>
              <a:off x="2032188" y="1746844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1" name="Circle"/>
            <p:cNvSpPr/>
            <p:nvPr/>
          </p:nvSpPr>
          <p:spPr>
            <a:xfrm>
              <a:off x="1347433" y="2948396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2" name="Circle"/>
            <p:cNvSpPr/>
            <p:nvPr/>
          </p:nvSpPr>
          <p:spPr>
            <a:xfrm>
              <a:off x="3395239" y="2444519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3" name="Triangle"/>
            <p:cNvSpPr/>
            <p:nvPr/>
          </p:nvSpPr>
          <p:spPr>
            <a:xfrm>
              <a:off x="1741017" y="1919477"/>
              <a:ext cx="156933" cy="12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pic>
          <p:nvPicPr>
            <p:cNvPr id="204" name="latex-image-1.pdf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683" y="2056922"/>
              <a:ext cx="122740" cy="155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Oval"/>
            <p:cNvSpPr/>
            <p:nvPr/>
          </p:nvSpPr>
          <p:spPr>
            <a:xfrm rot="14891641">
              <a:off x="10924" y="686035"/>
              <a:ext cx="2757486" cy="1890282"/>
            </a:xfrm>
            <a:prstGeom prst="ellipse">
              <a:avLst/>
            </a:prstGeom>
            <a:noFill/>
            <a:ln w="25400" cap="rnd">
              <a:solidFill>
                <a:srgbClr val="85888D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6" name="Oval"/>
            <p:cNvSpPr/>
            <p:nvPr/>
          </p:nvSpPr>
          <p:spPr>
            <a:xfrm rot="20877171">
              <a:off x="276864" y="1996039"/>
              <a:ext cx="4280618" cy="1399388"/>
            </a:xfrm>
            <a:prstGeom prst="ellipse">
              <a:avLst/>
            </a:prstGeom>
            <a:noFill/>
            <a:ln w="25400" cap="rnd">
              <a:solidFill>
                <a:srgbClr val="85888D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242" name="Group"/>
          <p:cNvGrpSpPr/>
          <p:nvPr/>
        </p:nvGrpSpPr>
        <p:grpSpPr>
          <a:xfrm>
            <a:off x="5536856" y="3595635"/>
            <a:ext cx="2728349" cy="1956298"/>
            <a:chOff x="0" y="0"/>
            <a:chExt cx="4656381" cy="3338748"/>
          </a:xfrm>
        </p:grpSpPr>
        <p:sp>
          <p:nvSpPr>
            <p:cNvPr id="208" name="Circle"/>
            <p:cNvSpPr/>
            <p:nvPr/>
          </p:nvSpPr>
          <p:spPr>
            <a:xfrm>
              <a:off x="2143816" y="964981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9" name="Circle"/>
            <p:cNvSpPr/>
            <p:nvPr/>
          </p:nvSpPr>
          <p:spPr>
            <a:xfrm>
              <a:off x="2090940" y="2283086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0" name="Circle"/>
            <p:cNvSpPr/>
            <p:nvPr/>
          </p:nvSpPr>
          <p:spPr>
            <a:xfrm>
              <a:off x="1945532" y="1266196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1" name="Circle"/>
            <p:cNvSpPr/>
            <p:nvPr/>
          </p:nvSpPr>
          <p:spPr>
            <a:xfrm>
              <a:off x="1013597" y="634508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2" name="Circle"/>
            <p:cNvSpPr/>
            <p:nvPr/>
          </p:nvSpPr>
          <p:spPr>
            <a:xfrm>
              <a:off x="597201" y="964981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3" name="Circle"/>
            <p:cNvSpPr/>
            <p:nvPr/>
          </p:nvSpPr>
          <p:spPr>
            <a:xfrm>
              <a:off x="1370508" y="964981"/>
              <a:ext cx="126550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4" name="Circle"/>
            <p:cNvSpPr/>
            <p:nvPr/>
          </p:nvSpPr>
          <p:spPr>
            <a:xfrm>
              <a:off x="1641497" y="634508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5" name="Circle"/>
            <p:cNvSpPr/>
            <p:nvPr/>
          </p:nvSpPr>
          <p:spPr>
            <a:xfrm>
              <a:off x="1562183" y="1493739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6" name="Circle"/>
            <p:cNvSpPr/>
            <p:nvPr/>
          </p:nvSpPr>
          <p:spPr>
            <a:xfrm>
              <a:off x="1013597" y="1427644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7" name="Circle"/>
            <p:cNvSpPr/>
            <p:nvPr/>
          </p:nvSpPr>
          <p:spPr>
            <a:xfrm>
              <a:off x="1370508" y="145408"/>
              <a:ext cx="126550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8" name="Circle"/>
            <p:cNvSpPr/>
            <p:nvPr/>
          </p:nvSpPr>
          <p:spPr>
            <a:xfrm>
              <a:off x="3445881" y="575023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9" name="Circle"/>
            <p:cNvSpPr/>
            <p:nvPr/>
          </p:nvSpPr>
          <p:spPr>
            <a:xfrm>
              <a:off x="2576252" y="0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0" name="Circle"/>
            <p:cNvSpPr/>
            <p:nvPr/>
          </p:nvSpPr>
          <p:spPr>
            <a:xfrm>
              <a:off x="907846" y="1982839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1" name="Circle"/>
            <p:cNvSpPr/>
            <p:nvPr/>
          </p:nvSpPr>
          <p:spPr>
            <a:xfrm>
              <a:off x="861580" y="1493739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2" name="Circle"/>
            <p:cNvSpPr/>
            <p:nvPr/>
          </p:nvSpPr>
          <p:spPr>
            <a:xfrm>
              <a:off x="451793" y="680774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3" name="Circle"/>
            <p:cNvSpPr/>
            <p:nvPr/>
          </p:nvSpPr>
          <p:spPr>
            <a:xfrm>
              <a:off x="3637555" y="1711851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4" name="Circle"/>
            <p:cNvSpPr/>
            <p:nvPr/>
          </p:nvSpPr>
          <p:spPr>
            <a:xfrm>
              <a:off x="3769745" y="1844040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5" name="Circle"/>
            <p:cNvSpPr/>
            <p:nvPr/>
          </p:nvSpPr>
          <p:spPr>
            <a:xfrm>
              <a:off x="1948837" y="1982839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6" name="Circle"/>
            <p:cNvSpPr/>
            <p:nvPr/>
          </p:nvSpPr>
          <p:spPr>
            <a:xfrm>
              <a:off x="2639526" y="2227389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7" name="Circle"/>
            <p:cNvSpPr/>
            <p:nvPr/>
          </p:nvSpPr>
          <p:spPr>
            <a:xfrm>
              <a:off x="3868887" y="2095200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8" name="Circle"/>
            <p:cNvSpPr/>
            <p:nvPr/>
          </p:nvSpPr>
          <p:spPr>
            <a:xfrm>
              <a:off x="2903905" y="2491768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9" name="Circle"/>
            <p:cNvSpPr/>
            <p:nvPr/>
          </p:nvSpPr>
          <p:spPr>
            <a:xfrm>
              <a:off x="3492147" y="2491768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0" name="Circle"/>
            <p:cNvSpPr/>
            <p:nvPr/>
          </p:nvSpPr>
          <p:spPr>
            <a:xfrm>
              <a:off x="2956780" y="1853470"/>
              <a:ext cx="126549" cy="1265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1" name="Circle"/>
            <p:cNvSpPr/>
            <p:nvPr/>
          </p:nvSpPr>
          <p:spPr>
            <a:xfrm>
              <a:off x="3769745" y="2875117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2" name="Circle"/>
            <p:cNvSpPr/>
            <p:nvPr/>
          </p:nvSpPr>
          <p:spPr>
            <a:xfrm>
              <a:off x="861580" y="2399235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3" name="Circle"/>
            <p:cNvSpPr/>
            <p:nvPr/>
          </p:nvSpPr>
          <p:spPr>
            <a:xfrm>
              <a:off x="1806733" y="3212200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4" name="Circle"/>
            <p:cNvSpPr/>
            <p:nvPr/>
          </p:nvSpPr>
          <p:spPr>
            <a:xfrm>
              <a:off x="3637555" y="812964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5" name="Circle"/>
            <p:cNvSpPr/>
            <p:nvPr/>
          </p:nvSpPr>
          <p:spPr>
            <a:xfrm>
              <a:off x="4529833" y="1711851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6" name="Circle"/>
            <p:cNvSpPr/>
            <p:nvPr/>
          </p:nvSpPr>
          <p:spPr>
            <a:xfrm>
              <a:off x="3188111" y="2095200"/>
              <a:ext cx="126550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7" name="Circle"/>
            <p:cNvSpPr/>
            <p:nvPr/>
          </p:nvSpPr>
          <p:spPr>
            <a:xfrm>
              <a:off x="1806733" y="2491768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8" name="Circle"/>
            <p:cNvSpPr/>
            <p:nvPr/>
          </p:nvSpPr>
          <p:spPr>
            <a:xfrm>
              <a:off x="3901934" y="1976230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9" name="Triangle"/>
            <p:cNvSpPr/>
            <p:nvPr/>
          </p:nvSpPr>
          <p:spPr>
            <a:xfrm>
              <a:off x="2209426" y="1439035"/>
              <a:ext cx="160565" cy="12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pic>
          <p:nvPicPr>
            <p:cNvPr id="240" name="latex-image-1.pdf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3385" y="1579662"/>
              <a:ext cx="125581" cy="158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Line"/>
            <p:cNvSpPr/>
            <p:nvPr/>
          </p:nvSpPr>
          <p:spPr>
            <a:xfrm flipV="1">
              <a:off x="0" y="309276"/>
              <a:ext cx="4316008" cy="24954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9766" tIns="29766" rIns="29766" bIns="29766" numCol="1" anchor="ctr">
              <a:noAutofit/>
            </a:bodyPr>
            <a:lstStyle/>
            <a:p>
              <a:pPr algn="ctr" defTabSz="342283" fontAlgn="auto" hangingPunct="0">
                <a:spcBef>
                  <a:spcPts val="0"/>
                </a:spcBef>
                <a:spcAft>
                  <a:spcPts val="0"/>
                </a:spcAft>
                <a:defRPr sz="2400"/>
              </a:pPr>
              <a:endParaRPr sz="1406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43" name="Nearest Neighbor"/>
          <p:cNvSpPr txBox="1"/>
          <p:nvPr/>
        </p:nvSpPr>
        <p:spPr>
          <a:xfrm>
            <a:off x="814954" y="2397534"/>
            <a:ext cx="1696780" cy="276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24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6" kern="0" dirty="0">
                <a:solidFill>
                  <a:srgbClr val="000000"/>
                </a:solidFill>
                <a:latin typeface="Helvetica Light"/>
                <a:sym typeface="Helvetica Light"/>
              </a:rPr>
              <a:t>K </a:t>
            </a:r>
            <a:r>
              <a:rPr lang="en-US" sz="1406" dirty="0">
                <a:latin typeface="Helvetica Light"/>
              </a:rPr>
              <a:t>n</a:t>
            </a:r>
            <a:r>
              <a:rPr sz="1406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earest</a:t>
            </a:r>
            <a:r>
              <a:rPr sz="1406" kern="0" dirty="0">
                <a:solidFill>
                  <a:srgbClr val="000000"/>
                </a:solidFill>
                <a:latin typeface="Helvetica Light"/>
                <a:sym typeface="Helvetica Light"/>
              </a:rPr>
              <a:t> </a:t>
            </a:r>
            <a:r>
              <a:rPr lang="en-US" sz="1406" kern="0" dirty="0">
                <a:solidFill>
                  <a:srgbClr val="000000"/>
                </a:solidFill>
                <a:latin typeface="Helvetica Light"/>
                <a:sym typeface="Helvetica Light"/>
              </a:rPr>
              <a:t>n</a:t>
            </a:r>
            <a:r>
              <a:rPr sz="1406" kern="0" dirty="0">
                <a:solidFill>
                  <a:srgbClr val="000000"/>
                </a:solidFill>
                <a:latin typeface="Helvetica Light"/>
                <a:sym typeface="Helvetica Light"/>
              </a:rPr>
              <a:t>eighbor</a:t>
            </a:r>
            <a:r>
              <a:rPr lang="en-US" sz="1406" kern="0" dirty="0">
                <a:solidFill>
                  <a:srgbClr val="000000"/>
                </a:solidFill>
                <a:latin typeface="Helvetica Light"/>
                <a:sym typeface="Helvetica Light"/>
              </a:rPr>
              <a:t>s</a:t>
            </a:r>
            <a:endParaRPr sz="1406" kern="0" dirty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244" name="Naive Bayes"/>
          <p:cNvSpPr txBox="1"/>
          <p:nvPr/>
        </p:nvSpPr>
        <p:spPr>
          <a:xfrm>
            <a:off x="3958524" y="3889117"/>
            <a:ext cx="1073212" cy="276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24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406" kern="0" dirty="0">
                <a:solidFill>
                  <a:srgbClr val="000000"/>
                </a:solidFill>
                <a:latin typeface="Helvetica Light"/>
                <a:sym typeface="Helvetica Light"/>
              </a:rPr>
              <a:t>Na</a:t>
            </a:r>
            <a:r>
              <a:rPr lang="en-US" sz="1406" kern="0" dirty="0">
                <a:solidFill>
                  <a:srgbClr val="000000"/>
                </a:solidFill>
                <a:latin typeface="Helvetica Light"/>
                <a:sym typeface="Helvetica Light"/>
              </a:rPr>
              <a:t>ï</a:t>
            </a:r>
            <a:r>
              <a:rPr sz="1406" kern="0" dirty="0">
                <a:solidFill>
                  <a:srgbClr val="000000"/>
                </a:solidFill>
                <a:latin typeface="Helvetica Light"/>
                <a:sym typeface="Helvetica Light"/>
              </a:rPr>
              <a:t>ve</a:t>
            </a:r>
            <a:r>
              <a:rPr lang="en-US" sz="1406" kern="0" dirty="0">
                <a:solidFill>
                  <a:srgbClr val="000000"/>
                </a:solidFill>
                <a:latin typeface="Helvetica Light"/>
                <a:sym typeface="Helvetica Light"/>
              </a:rPr>
              <a:t> </a:t>
            </a:r>
            <a:r>
              <a:rPr sz="1406" kern="0" dirty="0">
                <a:solidFill>
                  <a:srgbClr val="000000"/>
                </a:solidFill>
                <a:latin typeface="Helvetica Light"/>
                <a:sym typeface="Helvetica Light"/>
              </a:rPr>
              <a:t>Bayes</a:t>
            </a:r>
          </a:p>
        </p:txBody>
      </p:sp>
      <p:sp>
        <p:nvSpPr>
          <p:cNvPr id="245" name="Support Vector Machine"/>
          <p:cNvSpPr txBox="1"/>
          <p:nvPr/>
        </p:nvSpPr>
        <p:spPr>
          <a:xfrm>
            <a:off x="6322343" y="3038424"/>
            <a:ext cx="2020586" cy="276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sz="2400"/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1406" kern="0">
                <a:solidFill>
                  <a:srgbClr val="000000"/>
                </a:solidFill>
                <a:latin typeface="Helvetica Light"/>
                <a:sym typeface="Helvetica Light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37402206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FBFBF"/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A simple Object Recognition pipeline</a:t>
            </a:r>
          </a:p>
          <a:p>
            <a:r>
              <a:rPr lang="en-US" dirty="0">
                <a:solidFill>
                  <a:srgbClr val="BFBFBF"/>
                </a:solidFill>
              </a:rPr>
              <a:t>Bag-of-words image representation</a:t>
            </a:r>
          </a:p>
          <a:p>
            <a:r>
              <a:rPr lang="en-US" dirty="0"/>
              <a:t>K-nearest neighbor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363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3746501"/>
            <a:ext cx="7239000" cy="1104636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rgbClr val="0000FF"/>
                </a:solidFill>
              </a:rPr>
              <a:t>f(</a:t>
            </a:r>
            <a:r>
              <a:rPr lang="en-US" b="1" dirty="0">
                <a:solidFill>
                  <a:srgbClr val="0000FF"/>
                </a:solidFill>
              </a:rPr>
              <a:t>x</a:t>
            </a:r>
            <a:r>
              <a:rPr lang="en-US" dirty="0">
                <a:solidFill>
                  <a:srgbClr val="0000FF"/>
                </a:solidFill>
              </a:rPr>
              <a:t>) = label of the training example nearest to </a:t>
            </a:r>
            <a:r>
              <a:rPr lang="en-US" b="1" dirty="0">
                <a:solidFill>
                  <a:srgbClr val="0000FF"/>
                </a:solidFill>
              </a:rPr>
              <a:t>x</a:t>
            </a:r>
          </a:p>
          <a:p>
            <a:endParaRPr lang="en-US" sz="2000" dirty="0"/>
          </a:p>
          <a:p>
            <a:r>
              <a:rPr lang="en-US" sz="2000" dirty="0"/>
              <a:t>All we need is a distance function for our inputs</a:t>
            </a:r>
          </a:p>
          <a:p>
            <a:r>
              <a:rPr lang="en-US" sz="2000" dirty="0"/>
              <a:t>No training required!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3500" y="1524000"/>
            <a:ext cx="190500" cy="190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095500"/>
            <a:ext cx="190500" cy="190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2500" y="1460500"/>
            <a:ext cx="190500" cy="190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0500" y="2730500"/>
            <a:ext cx="190500" cy="190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73500" y="2476500"/>
            <a:ext cx="190500" cy="190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6500" y="3111500"/>
            <a:ext cx="190500" cy="190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88000" y="1714500"/>
            <a:ext cx="190500" cy="190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953000" y="2286000"/>
            <a:ext cx="190500" cy="190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588000" y="2603500"/>
            <a:ext cx="190500" cy="190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26000" y="1397000"/>
            <a:ext cx="190500" cy="190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143500" y="1905000"/>
            <a:ext cx="190500" cy="190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26000" y="2984500"/>
            <a:ext cx="190500" cy="190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0000" y="1862190"/>
            <a:ext cx="8890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example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87500" y="1905006"/>
            <a:ext cx="10795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examples from class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9000" y="1778003"/>
            <a:ext cx="10795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examples from class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3556000" y="1714500"/>
            <a:ext cx="317500" cy="1905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3683000" y="1841500"/>
            <a:ext cx="254000" cy="2540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9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K-nearest neighbor</a:t>
            </a:r>
          </a:p>
        </p:txBody>
      </p:sp>
      <p:grpSp>
        <p:nvGrpSpPr>
          <p:cNvPr id="198658" name="Group 3"/>
          <p:cNvGrpSpPr>
            <a:grpSpLocks/>
          </p:cNvGrpSpPr>
          <p:nvPr/>
        </p:nvGrpSpPr>
        <p:grpSpPr bwMode="auto">
          <a:xfrm>
            <a:off x="4514850" y="1371600"/>
            <a:ext cx="3028950" cy="2586455"/>
            <a:chOff x="4267200" y="2667000"/>
            <a:chExt cx="4038600" cy="3448045"/>
          </a:xfrm>
        </p:grpSpPr>
        <p:sp>
          <p:nvSpPr>
            <p:cNvPr id="198662" name="TextBox 4"/>
            <p:cNvSpPr txBox="1">
              <a:spLocks noChangeArrowheads="1"/>
            </p:cNvSpPr>
            <p:nvPr/>
          </p:nvSpPr>
          <p:spPr bwMode="auto">
            <a:xfrm>
              <a:off x="6553200" y="3505199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3" name="TextBox 5"/>
            <p:cNvSpPr txBox="1">
              <a:spLocks noChangeArrowheads="1"/>
            </p:cNvSpPr>
            <p:nvPr/>
          </p:nvSpPr>
          <p:spPr bwMode="auto">
            <a:xfrm>
              <a:off x="7086600" y="3505199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4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5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6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7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8" name="TextBox 10"/>
            <p:cNvSpPr txBox="1">
              <a:spLocks noChangeArrowheads="1"/>
            </p:cNvSpPr>
            <p:nvPr/>
          </p:nvSpPr>
          <p:spPr bwMode="auto">
            <a:xfrm>
              <a:off x="6248400" y="3048001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69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8670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1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2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3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4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5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8676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 dirty="0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679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89877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dirty="0"/>
                <a:t>x2</a:t>
              </a:r>
            </a:p>
          </p:txBody>
        </p:sp>
        <p:sp>
          <p:nvSpPr>
            <p:cNvPr id="198680" name="TextBox 22"/>
            <p:cNvSpPr txBox="1">
              <a:spLocks noChangeArrowheads="1"/>
            </p:cNvSpPr>
            <p:nvPr/>
          </p:nvSpPr>
          <p:spPr bwMode="auto">
            <a:xfrm>
              <a:off x="5105400" y="5715001"/>
              <a:ext cx="489877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dirty="0"/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543550" y="2286000"/>
            <a:ext cx="28565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b="1"/>
              <a:t>+</a:t>
            </a: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893211"/>
              </p:ext>
            </p:extLst>
          </p:nvPr>
        </p:nvGraphicFramePr>
        <p:xfrm>
          <a:off x="931714" y="1645554"/>
          <a:ext cx="3442247" cy="869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3" imgW="1930400" imgH="533400" progId="Equation.3">
                  <p:embed/>
                </p:oleObj>
              </mc:Choice>
              <mc:Fallback>
                <p:oleObj name="Equation" r:id="rId3" imgW="19304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714" y="1645554"/>
                        <a:ext cx="3442247" cy="8692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9651" y="1024611"/>
            <a:ext cx="360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measure - Euclidean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2842359"/>
            <a:ext cx="364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</a:t>
            </a:r>
            <a:r>
              <a:rPr lang="en-US" sz="1400" dirty="0" err="1"/>
              <a:t>X</a:t>
            </a:r>
            <a:r>
              <a:rPr lang="en-US" sz="1400" baseline="30000" dirty="0" err="1"/>
              <a:t>n</a:t>
            </a:r>
            <a:r>
              <a:rPr lang="en-US" sz="1400" baseline="30000" dirty="0"/>
              <a:t> </a:t>
            </a:r>
            <a:r>
              <a:rPr lang="en-US" sz="1400" dirty="0"/>
              <a:t>and </a:t>
            </a:r>
            <a:r>
              <a:rPr lang="en-US" sz="1400" dirty="0" err="1"/>
              <a:t>X</a:t>
            </a:r>
            <a:r>
              <a:rPr lang="en-US" sz="1400" baseline="30000" dirty="0" err="1"/>
              <a:t>m</a:t>
            </a:r>
            <a:r>
              <a:rPr lang="en-US" sz="1400" baseline="30000" dirty="0"/>
              <a:t> </a:t>
            </a:r>
            <a:r>
              <a:rPr lang="en-US" sz="1400" dirty="0"/>
              <a:t>are the n-</a:t>
            </a:r>
            <a:r>
              <a:rPr lang="en-US" sz="1400" dirty="0" err="1"/>
              <a:t>th</a:t>
            </a:r>
            <a:r>
              <a:rPr lang="en-US" sz="1400" dirty="0"/>
              <a:t> and m-</a:t>
            </a:r>
            <a:r>
              <a:rPr lang="en-US" sz="1400" dirty="0" err="1"/>
              <a:t>th</a:t>
            </a:r>
            <a:r>
              <a:rPr lang="en-US" sz="1400" dirty="0"/>
              <a:t> data points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6703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ene_04170"/>
          <p:cNvPicPr>
            <a:picLocks noChangeAspect="1" noChangeArrowheads="1"/>
          </p:cNvPicPr>
          <p:nvPr/>
        </p:nvPicPr>
        <p:blipFill>
          <a:blip r:embed="rId2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1143000" y="1314450"/>
            <a:ext cx="6858000" cy="4114800"/>
          </a:xfrm>
          <a:prstGeom prst="rect">
            <a:avLst/>
          </a:prstGeom>
          <a:noFill/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743450" y="2343150"/>
            <a:ext cx="667170" cy="369332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itchFamily="34" charset="0"/>
              </a:rPr>
              <a:t>clock</a:t>
            </a:r>
          </a:p>
        </p:txBody>
      </p:sp>
      <p:sp>
        <p:nvSpPr>
          <p:cNvPr id="14" name="Freeform 13"/>
          <p:cNvSpPr/>
          <p:nvPr/>
        </p:nvSpPr>
        <p:spPr bwMode="auto">
          <a:xfrm>
            <a:off x="3907142" y="2212273"/>
            <a:ext cx="586333" cy="994672"/>
          </a:xfrm>
          <a:custGeom>
            <a:avLst/>
            <a:gdLst>
              <a:gd name="connsiteX0" fmla="*/ 0 w 781777"/>
              <a:gd name="connsiteY0" fmla="*/ 404849 h 1326229"/>
              <a:gd name="connsiteX1" fmla="*/ 13960 w 781777"/>
              <a:gd name="connsiteY1" fmla="*/ 1040043 h 1326229"/>
              <a:gd name="connsiteX2" fmla="*/ 69801 w 781777"/>
              <a:gd name="connsiteY2" fmla="*/ 1033063 h 1326229"/>
              <a:gd name="connsiteX3" fmla="*/ 104702 w 781777"/>
              <a:gd name="connsiteY3" fmla="*/ 956281 h 1326229"/>
              <a:gd name="connsiteX4" fmla="*/ 146583 w 781777"/>
              <a:gd name="connsiteY4" fmla="*/ 1012122 h 1326229"/>
              <a:gd name="connsiteX5" fmla="*/ 362968 w 781777"/>
              <a:gd name="connsiteY5" fmla="*/ 1060983 h 1326229"/>
              <a:gd name="connsiteX6" fmla="*/ 397868 w 781777"/>
              <a:gd name="connsiteY6" fmla="*/ 1319249 h 1326229"/>
              <a:gd name="connsiteX7" fmla="*/ 488610 w 781777"/>
              <a:gd name="connsiteY7" fmla="*/ 1326229 h 1326229"/>
              <a:gd name="connsiteX8" fmla="*/ 523511 w 781777"/>
              <a:gd name="connsiteY8" fmla="*/ 1088904 h 1326229"/>
              <a:gd name="connsiteX9" fmla="*/ 614253 w 781777"/>
              <a:gd name="connsiteY9" fmla="*/ 1040043 h 1326229"/>
              <a:gd name="connsiteX10" fmla="*/ 781777 w 781777"/>
              <a:gd name="connsiteY10" fmla="*/ 1109844 h 1326229"/>
              <a:gd name="connsiteX11" fmla="*/ 760836 w 781777"/>
              <a:gd name="connsiteY11" fmla="*/ 411829 h 1326229"/>
              <a:gd name="connsiteX12" fmla="*/ 725935 w 781777"/>
              <a:gd name="connsiteY12" fmla="*/ 376928 h 1326229"/>
              <a:gd name="connsiteX13" fmla="*/ 649154 w 781777"/>
              <a:gd name="connsiteY13" fmla="*/ 495591 h 1326229"/>
              <a:gd name="connsiteX14" fmla="*/ 565392 w 781777"/>
              <a:gd name="connsiteY14" fmla="*/ 439750 h 1326229"/>
              <a:gd name="connsiteX15" fmla="*/ 579352 w 781777"/>
              <a:gd name="connsiteY15" fmla="*/ 328067 h 1326229"/>
              <a:gd name="connsiteX16" fmla="*/ 411829 w 781777"/>
              <a:gd name="connsiteY16" fmla="*/ 195444 h 1326229"/>
              <a:gd name="connsiteX17" fmla="*/ 418809 w 781777"/>
              <a:gd name="connsiteY17" fmla="*/ 0 h 1326229"/>
              <a:gd name="connsiteX18" fmla="*/ 335047 w 781777"/>
              <a:gd name="connsiteY18" fmla="*/ 13960 h 1326229"/>
              <a:gd name="connsiteX19" fmla="*/ 321087 w 781777"/>
              <a:gd name="connsiteY19" fmla="*/ 230345 h 1326229"/>
              <a:gd name="connsiteX20" fmla="*/ 174503 w 781777"/>
              <a:gd name="connsiteY20" fmla="*/ 307127 h 1326229"/>
              <a:gd name="connsiteX21" fmla="*/ 174503 w 781777"/>
              <a:gd name="connsiteY21" fmla="*/ 439750 h 1326229"/>
              <a:gd name="connsiteX22" fmla="*/ 111682 w 781777"/>
              <a:gd name="connsiteY22" fmla="*/ 509551 h 1326229"/>
              <a:gd name="connsiteX23" fmla="*/ 69801 w 781777"/>
              <a:gd name="connsiteY23" fmla="*/ 404849 h 1326229"/>
              <a:gd name="connsiteX24" fmla="*/ 0 w 781777"/>
              <a:gd name="connsiteY24" fmla="*/ 404849 h 132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81777" h="1326229">
                <a:moveTo>
                  <a:pt x="0" y="404849"/>
                </a:moveTo>
                <a:lnTo>
                  <a:pt x="13960" y="1040043"/>
                </a:lnTo>
                <a:lnTo>
                  <a:pt x="69801" y="1033063"/>
                </a:lnTo>
                <a:lnTo>
                  <a:pt x="104702" y="956281"/>
                </a:lnTo>
                <a:lnTo>
                  <a:pt x="146583" y="1012122"/>
                </a:lnTo>
                <a:lnTo>
                  <a:pt x="362968" y="1060983"/>
                </a:lnTo>
                <a:lnTo>
                  <a:pt x="397868" y="1319249"/>
                </a:lnTo>
                <a:lnTo>
                  <a:pt x="488610" y="1326229"/>
                </a:lnTo>
                <a:lnTo>
                  <a:pt x="523511" y="1088904"/>
                </a:lnTo>
                <a:lnTo>
                  <a:pt x="614253" y="1040043"/>
                </a:lnTo>
                <a:lnTo>
                  <a:pt x="781777" y="1109844"/>
                </a:lnTo>
                <a:lnTo>
                  <a:pt x="760836" y="411829"/>
                </a:lnTo>
                <a:lnTo>
                  <a:pt x="725935" y="376928"/>
                </a:lnTo>
                <a:lnTo>
                  <a:pt x="649154" y="495591"/>
                </a:lnTo>
                <a:lnTo>
                  <a:pt x="565392" y="439750"/>
                </a:lnTo>
                <a:lnTo>
                  <a:pt x="579352" y="328067"/>
                </a:lnTo>
                <a:lnTo>
                  <a:pt x="411829" y="195444"/>
                </a:lnTo>
                <a:lnTo>
                  <a:pt x="418809" y="0"/>
                </a:lnTo>
                <a:lnTo>
                  <a:pt x="335047" y="13960"/>
                </a:lnTo>
                <a:lnTo>
                  <a:pt x="321087" y="230345"/>
                </a:lnTo>
                <a:lnTo>
                  <a:pt x="174503" y="307127"/>
                </a:lnTo>
                <a:lnTo>
                  <a:pt x="174503" y="439750"/>
                </a:lnTo>
                <a:lnTo>
                  <a:pt x="111682" y="509551"/>
                </a:lnTo>
                <a:lnTo>
                  <a:pt x="69801" y="404849"/>
                </a:lnTo>
                <a:lnTo>
                  <a:pt x="0" y="404849"/>
                </a:lnTo>
                <a:close/>
              </a:path>
            </a:pathLst>
          </a:custGeom>
          <a:noFill/>
          <a:ln w="762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ln w="57150">
                <a:solidFill>
                  <a:schemeClr val="tx1"/>
                </a:solidFill>
              </a:ln>
              <a:latin typeface="Futura Bk BT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43000" y="400050"/>
            <a:ext cx="6858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sz="2700" b="1" dirty="0">
                <a:solidFill>
                  <a:srgbClr val="000000"/>
                </a:solidFill>
              </a:rPr>
              <a:t>Detection: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</a:p>
          <a:p>
            <a:pPr lvl="0"/>
            <a:r>
              <a:rPr lang="en-US" sz="2100" dirty="0"/>
              <a:t>Accurate localization (segmentation)</a:t>
            </a:r>
            <a:endParaRPr lang="en-US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3969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1-nearest neighbor</a:t>
            </a:r>
          </a:p>
        </p:txBody>
      </p:sp>
      <p:grpSp>
        <p:nvGrpSpPr>
          <p:cNvPr id="199682" name="Group 3"/>
          <p:cNvGrpSpPr>
            <a:grpSpLocks/>
          </p:cNvGrpSpPr>
          <p:nvPr/>
        </p:nvGrpSpPr>
        <p:grpSpPr bwMode="auto">
          <a:xfrm>
            <a:off x="4514850" y="1371600"/>
            <a:ext cx="3028950" cy="2586455"/>
            <a:chOff x="4267200" y="2667000"/>
            <a:chExt cx="4038600" cy="3448045"/>
          </a:xfrm>
        </p:grpSpPr>
        <p:sp>
          <p:nvSpPr>
            <p:cNvPr id="199688" name="TextBox 4"/>
            <p:cNvSpPr txBox="1">
              <a:spLocks noChangeArrowheads="1"/>
            </p:cNvSpPr>
            <p:nvPr/>
          </p:nvSpPr>
          <p:spPr bwMode="auto">
            <a:xfrm>
              <a:off x="6553200" y="3505199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89" name="TextBox 5"/>
            <p:cNvSpPr txBox="1">
              <a:spLocks noChangeArrowheads="1"/>
            </p:cNvSpPr>
            <p:nvPr/>
          </p:nvSpPr>
          <p:spPr bwMode="auto">
            <a:xfrm>
              <a:off x="7086600" y="3505199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0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1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2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3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4" name="TextBox 10"/>
            <p:cNvSpPr txBox="1">
              <a:spLocks noChangeArrowheads="1"/>
            </p:cNvSpPr>
            <p:nvPr/>
          </p:nvSpPr>
          <p:spPr bwMode="auto">
            <a:xfrm>
              <a:off x="6248400" y="3048001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5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9696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697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698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699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700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701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199702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705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89877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/>
                <a:t>x2</a:t>
              </a:r>
            </a:p>
          </p:txBody>
        </p:sp>
        <p:sp>
          <p:nvSpPr>
            <p:cNvPr id="199706" name="TextBox 22"/>
            <p:cNvSpPr txBox="1">
              <a:spLocks noChangeArrowheads="1"/>
            </p:cNvSpPr>
            <p:nvPr/>
          </p:nvSpPr>
          <p:spPr bwMode="auto">
            <a:xfrm>
              <a:off x="5105400" y="5715001"/>
              <a:ext cx="489877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/>
                <a:t>x1</a:t>
              </a:r>
            </a:p>
          </p:txBody>
        </p:sp>
      </p:grpSp>
      <p:sp>
        <p:nvSpPr>
          <p:cNvPr id="199683" name="TextBox 23"/>
          <p:cNvSpPr txBox="1">
            <a:spLocks noChangeArrowheads="1"/>
          </p:cNvSpPr>
          <p:nvPr/>
        </p:nvSpPr>
        <p:spPr bwMode="auto">
          <a:xfrm>
            <a:off x="5543550" y="2286000"/>
            <a:ext cx="28565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b="1"/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543550" y="2114550"/>
            <a:ext cx="28575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89466"/>
              </p:ext>
            </p:extLst>
          </p:nvPr>
        </p:nvGraphicFramePr>
        <p:xfrm>
          <a:off x="931714" y="1645554"/>
          <a:ext cx="3442247" cy="869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3" name="Equation" r:id="rId4" imgW="1930400" imgH="533400" progId="Equation.3">
                  <p:embed/>
                </p:oleObj>
              </mc:Choice>
              <mc:Fallback>
                <p:oleObj name="Equation" r:id="rId4" imgW="19304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714" y="1645554"/>
                        <a:ext cx="3442247" cy="8692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49651" y="1024611"/>
            <a:ext cx="360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measure - Euclidean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5800" y="2842359"/>
            <a:ext cx="364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</a:t>
            </a:r>
            <a:r>
              <a:rPr lang="en-US" sz="1400" dirty="0" err="1"/>
              <a:t>X</a:t>
            </a:r>
            <a:r>
              <a:rPr lang="en-US" sz="1400" baseline="30000" dirty="0" err="1"/>
              <a:t>n</a:t>
            </a:r>
            <a:r>
              <a:rPr lang="en-US" sz="1400" baseline="30000" dirty="0"/>
              <a:t> </a:t>
            </a:r>
            <a:r>
              <a:rPr lang="en-US" sz="1400" dirty="0"/>
              <a:t>and </a:t>
            </a:r>
            <a:r>
              <a:rPr lang="en-US" sz="1400" dirty="0" err="1"/>
              <a:t>X</a:t>
            </a:r>
            <a:r>
              <a:rPr lang="en-US" sz="1400" baseline="30000" dirty="0" err="1"/>
              <a:t>m</a:t>
            </a:r>
            <a:r>
              <a:rPr lang="en-US" sz="1400" baseline="30000" dirty="0"/>
              <a:t> </a:t>
            </a:r>
            <a:r>
              <a:rPr lang="en-US" sz="1400" dirty="0"/>
              <a:t>are the n-</a:t>
            </a:r>
            <a:r>
              <a:rPr lang="en-US" sz="1400" dirty="0" err="1"/>
              <a:t>th</a:t>
            </a:r>
            <a:r>
              <a:rPr lang="en-US" sz="1400" dirty="0"/>
              <a:t> and m-</a:t>
            </a:r>
            <a:r>
              <a:rPr lang="en-US" sz="1400" dirty="0" err="1"/>
              <a:t>th</a:t>
            </a:r>
            <a:r>
              <a:rPr lang="en-US" sz="1400" dirty="0"/>
              <a:t> data points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16758225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3-nearest neighbor</a:t>
            </a:r>
          </a:p>
        </p:txBody>
      </p:sp>
      <p:grpSp>
        <p:nvGrpSpPr>
          <p:cNvPr id="200706" name="Group 3"/>
          <p:cNvGrpSpPr>
            <a:grpSpLocks/>
          </p:cNvGrpSpPr>
          <p:nvPr/>
        </p:nvGrpSpPr>
        <p:grpSpPr bwMode="auto">
          <a:xfrm>
            <a:off x="4514850" y="1371600"/>
            <a:ext cx="3028950" cy="2586455"/>
            <a:chOff x="4267200" y="2667000"/>
            <a:chExt cx="4038600" cy="3448045"/>
          </a:xfrm>
        </p:grpSpPr>
        <p:sp>
          <p:nvSpPr>
            <p:cNvPr id="200712" name="TextBox 4"/>
            <p:cNvSpPr txBox="1">
              <a:spLocks noChangeArrowheads="1"/>
            </p:cNvSpPr>
            <p:nvPr/>
          </p:nvSpPr>
          <p:spPr bwMode="auto">
            <a:xfrm>
              <a:off x="6553200" y="3505199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3" name="TextBox 5"/>
            <p:cNvSpPr txBox="1">
              <a:spLocks noChangeArrowheads="1"/>
            </p:cNvSpPr>
            <p:nvPr/>
          </p:nvSpPr>
          <p:spPr bwMode="auto">
            <a:xfrm>
              <a:off x="7086600" y="3505199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4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5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6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7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8" name="TextBox 10"/>
            <p:cNvSpPr txBox="1">
              <a:spLocks noChangeArrowheads="1"/>
            </p:cNvSpPr>
            <p:nvPr/>
          </p:nvSpPr>
          <p:spPr bwMode="auto">
            <a:xfrm>
              <a:off x="6248400" y="3048001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19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0720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1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2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3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4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5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0726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729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89877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/>
                <a:t>x2</a:t>
              </a:r>
            </a:p>
          </p:txBody>
        </p:sp>
        <p:sp>
          <p:nvSpPr>
            <p:cNvPr id="200730" name="TextBox 22"/>
            <p:cNvSpPr txBox="1">
              <a:spLocks noChangeArrowheads="1"/>
            </p:cNvSpPr>
            <p:nvPr/>
          </p:nvSpPr>
          <p:spPr bwMode="auto">
            <a:xfrm>
              <a:off x="5105400" y="5715001"/>
              <a:ext cx="489877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/>
                <a:t>x1</a:t>
              </a:r>
            </a:p>
          </p:txBody>
        </p:sp>
      </p:grpSp>
      <p:sp>
        <p:nvSpPr>
          <p:cNvPr id="200707" name="TextBox 23"/>
          <p:cNvSpPr txBox="1">
            <a:spLocks noChangeArrowheads="1"/>
          </p:cNvSpPr>
          <p:nvPr/>
        </p:nvSpPr>
        <p:spPr bwMode="auto">
          <a:xfrm>
            <a:off x="5543550" y="2286000"/>
            <a:ext cx="28565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b="1"/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257800" y="2114550"/>
            <a:ext cx="8001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89466"/>
              </p:ext>
            </p:extLst>
          </p:nvPr>
        </p:nvGraphicFramePr>
        <p:xfrm>
          <a:off x="931714" y="1645554"/>
          <a:ext cx="3442247" cy="869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7" name="Equation" r:id="rId3" imgW="1930400" imgH="533400" progId="Equation.3">
                  <p:embed/>
                </p:oleObj>
              </mc:Choice>
              <mc:Fallback>
                <p:oleObj name="Equation" r:id="rId3" imgW="19304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714" y="1645554"/>
                        <a:ext cx="3442247" cy="8692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49651" y="1024611"/>
            <a:ext cx="360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measure - Euclidean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5800" y="2842359"/>
            <a:ext cx="364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</a:t>
            </a:r>
            <a:r>
              <a:rPr lang="en-US" sz="1400" dirty="0" err="1"/>
              <a:t>X</a:t>
            </a:r>
            <a:r>
              <a:rPr lang="en-US" sz="1400" baseline="30000" dirty="0" err="1"/>
              <a:t>n</a:t>
            </a:r>
            <a:r>
              <a:rPr lang="en-US" sz="1400" baseline="30000" dirty="0"/>
              <a:t> </a:t>
            </a:r>
            <a:r>
              <a:rPr lang="en-US" sz="1400" dirty="0"/>
              <a:t>and </a:t>
            </a:r>
            <a:r>
              <a:rPr lang="en-US" sz="1400" dirty="0" err="1"/>
              <a:t>X</a:t>
            </a:r>
            <a:r>
              <a:rPr lang="en-US" sz="1400" baseline="30000" dirty="0" err="1"/>
              <a:t>m</a:t>
            </a:r>
            <a:r>
              <a:rPr lang="en-US" sz="1400" baseline="30000" dirty="0"/>
              <a:t> </a:t>
            </a:r>
            <a:r>
              <a:rPr lang="en-US" sz="1400" dirty="0"/>
              <a:t>are the n-</a:t>
            </a:r>
            <a:r>
              <a:rPr lang="en-US" sz="1400" dirty="0" err="1"/>
              <a:t>th</a:t>
            </a:r>
            <a:r>
              <a:rPr lang="en-US" sz="1400" dirty="0"/>
              <a:t> and m-</a:t>
            </a:r>
            <a:r>
              <a:rPr lang="en-US" sz="1400" dirty="0" err="1"/>
              <a:t>th</a:t>
            </a:r>
            <a:r>
              <a:rPr lang="en-US" sz="1400" dirty="0"/>
              <a:t> data points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13008783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5-nearest neighbor</a:t>
            </a:r>
          </a:p>
        </p:txBody>
      </p:sp>
      <p:grpSp>
        <p:nvGrpSpPr>
          <p:cNvPr id="201730" name="Group 3"/>
          <p:cNvGrpSpPr>
            <a:grpSpLocks/>
          </p:cNvGrpSpPr>
          <p:nvPr/>
        </p:nvGrpSpPr>
        <p:grpSpPr bwMode="auto">
          <a:xfrm>
            <a:off x="4514850" y="1371600"/>
            <a:ext cx="3028950" cy="2586455"/>
            <a:chOff x="4267200" y="2667000"/>
            <a:chExt cx="4038600" cy="3448045"/>
          </a:xfrm>
        </p:grpSpPr>
        <p:sp>
          <p:nvSpPr>
            <p:cNvPr id="201735" name="TextBox 4"/>
            <p:cNvSpPr txBox="1">
              <a:spLocks noChangeArrowheads="1"/>
            </p:cNvSpPr>
            <p:nvPr/>
          </p:nvSpPr>
          <p:spPr bwMode="auto">
            <a:xfrm>
              <a:off x="6553200" y="3505199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36" name="TextBox 5"/>
            <p:cNvSpPr txBox="1">
              <a:spLocks noChangeArrowheads="1"/>
            </p:cNvSpPr>
            <p:nvPr/>
          </p:nvSpPr>
          <p:spPr bwMode="auto">
            <a:xfrm>
              <a:off x="7086600" y="3505199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37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38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39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40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41" name="TextBox 10"/>
            <p:cNvSpPr txBox="1">
              <a:spLocks noChangeArrowheads="1"/>
            </p:cNvSpPr>
            <p:nvPr/>
          </p:nvSpPr>
          <p:spPr bwMode="auto">
            <a:xfrm>
              <a:off x="6248400" y="3048001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42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74461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01743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4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5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6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7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8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201749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87285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00B050"/>
                  </a:solidFill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752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89877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/>
                <a:t>x2</a:t>
              </a:r>
            </a:p>
          </p:txBody>
        </p:sp>
        <p:sp>
          <p:nvSpPr>
            <p:cNvPr id="201753" name="TextBox 22"/>
            <p:cNvSpPr txBox="1">
              <a:spLocks noChangeArrowheads="1"/>
            </p:cNvSpPr>
            <p:nvPr/>
          </p:nvSpPr>
          <p:spPr bwMode="auto">
            <a:xfrm>
              <a:off x="5105400" y="5715001"/>
              <a:ext cx="489877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/>
                <a:t>x1</a:t>
              </a:r>
            </a:p>
          </p:txBody>
        </p:sp>
      </p:grpSp>
      <p:sp>
        <p:nvSpPr>
          <p:cNvPr id="201731" name="TextBox 23"/>
          <p:cNvSpPr txBox="1">
            <a:spLocks noChangeArrowheads="1"/>
          </p:cNvSpPr>
          <p:nvPr/>
        </p:nvSpPr>
        <p:spPr bwMode="auto">
          <a:xfrm>
            <a:off x="5543550" y="2286000"/>
            <a:ext cx="28565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b="1"/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143500" y="2000250"/>
            <a:ext cx="1085850" cy="8572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89466"/>
              </p:ext>
            </p:extLst>
          </p:nvPr>
        </p:nvGraphicFramePr>
        <p:xfrm>
          <a:off x="931714" y="1645554"/>
          <a:ext cx="3442247" cy="869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1" name="Equation" r:id="rId3" imgW="1930400" imgH="533400" progId="Equation.3">
                  <p:embed/>
                </p:oleObj>
              </mc:Choice>
              <mc:Fallback>
                <p:oleObj name="Equation" r:id="rId3" imgW="19304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714" y="1645554"/>
                        <a:ext cx="3442247" cy="8692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49651" y="1024611"/>
            <a:ext cx="360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measure - Euclidean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5800" y="2842359"/>
            <a:ext cx="364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</a:t>
            </a:r>
            <a:r>
              <a:rPr lang="en-US" sz="1400" dirty="0" err="1"/>
              <a:t>X</a:t>
            </a:r>
            <a:r>
              <a:rPr lang="en-US" sz="1400" baseline="30000" dirty="0" err="1"/>
              <a:t>n</a:t>
            </a:r>
            <a:r>
              <a:rPr lang="en-US" sz="1400" baseline="30000" dirty="0"/>
              <a:t> </a:t>
            </a:r>
            <a:r>
              <a:rPr lang="en-US" sz="1400" dirty="0"/>
              <a:t>and </a:t>
            </a:r>
            <a:r>
              <a:rPr lang="en-US" sz="1400" dirty="0" err="1"/>
              <a:t>X</a:t>
            </a:r>
            <a:r>
              <a:rPr lang="en-US" sz="1400" baseline="30000" dirty="0" err="1"/>
              <a:t>m</a:t>
            </a:r>
            <a:r>
              <a:rPr lang="en-US" sz="1400" baseline="30000" dirty="0"/>
              <a:t> </a:t>
            </a:r>
            <a:r>
              <a:rPr lang="en-US" sz="1400" dirty="0"/>
              <a:t>are the n-</a:t>
            </a:r>
            <a:r>
              <a:rPr lang="en-US" sz="1400" dirty="0" err="1"/>
              <a:t>th</a:t>
            </a:r>
            <a:r>
              <a:rPr lang="en-US" sz="1400" dirty="0"/>
              <a:t> and m-</a:t>
            </a:r>
            <a:r>
              <a:rPr lang="en-US" sz="1400" dirty="0" err="1"/>
              <a:t>th</a:t>
            </a:r>
            <a:r>
              <a:rPr lang="en-US" sz="1400" dirty="0"/>
              <a:t> data points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3315527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a very useful algorithm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Simple, a good one to try first</a:t>
            </a:r>
          </a:p>
          <a:p>
            <a:r>
              <a:rPr lang="en-US" dirty="0">
                <a:latin typeface="Calibri" charset="0"/>
              </a:rPr>
              <a:t>Very flexible decision boundaries</a:t>
            </a:r>
          </a:p>
        </p:txBody>
      </p:sp>
    </p:spTree>
    <p:extLst>
      <p:ext uri="{BB962C8B-B14F-4D97-AF65-F5344CB8AC3E}">
        <p14:creationId xmlns:p14="http://schemas.microsoft.com/office/powerpoint/2010/main" val="18353124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431241" y="285750"/>
            <a:ext cx="7226859" cy="85725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K-NN: issues to keep in mind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457200" y="1142702"/>
            <a:ext cx="7226859" cy="365789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charset="0"/>
              </a:rPr>
              <a:t>Choosing the value of k:</a:t>
            </a:r>
          </a:p>
          <a:p>
            <a:pPr lvl="1"/>
            <a:r>
              <a:rPr lang="en-US" sz="2400" dirty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400" dirty="0">
                <a:latin typeface="Calibri" charset="0"/>
              </a:rPr>
              <a:t>If too large, neighborhood may include points from other classes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117011"/>
              </p:ext>
            </p:extLst>
          </p:nvPr>
        </p:nvGraphicFramePr>
        <p:xfrm>
          <a:off x="2941565" y="2836683"/>
          <a:ext cx="3500836" cy="2535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5" name="Visio" r:id="rId3" imgW="6582512" imgH="5298053" progId="Visio.Drawing.6">
                  <p:embed/>
                </p:oleObj>
              </mc:Choice>
              <mc:Fallback>
                <p:oleObj name="Visio" r:id="rId3" imgW="6582512" imgH="529805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565" y="2836683"/>
                        <a:ext cx="3500836" cy="2535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9145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431241" y="285750"/>
            <a:ext cx="7226859" cy="85725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K-NN: issues to keep in mind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457200" y="1142702"/>
            <a:ext cx="7226859" cy="365789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charset="0"/>
              </a:rPr>
              <a:t>Choosing the value of k:</a:t>
            </a:r>
          </a:p>
          <a:p>
            <a:pPr lvl="1"/>
            <a:r>
              <a:rPr lang="en-US" sz="2400" dirty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400" dirty="0">
                <a:latin typeface="Calibri" charset="0"/>
              </a:rPr>
              <a:t>If too large, neighborhood may include points from other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3203635"/>
            <a:ext cx="2340506" cy="2165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14" y="3218836"/>
            <a:ext cx="2321781" cy="2153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8900" y="294776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6450" y="295036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K=15</a:t>
            </a:r>
          </a:p>
        </p:txBody>
      </p:sp>
    </p:spTree>
    <p:extLst>
      <p:ext uri="{BB962C8B-B14F-4D97-AF65-F5344CB8AC3E}">
        <p14:creationId xmlns:p14="http://schemas.microsoft.com/office/powerpoint/2010/main" val="346568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431241" y="285750"/>
            <a:ext cx="7226859" cy="85725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K-NN: issues to keep in mind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457200" y="1142702"/>
            <a:ext cx="7226859" cy="365789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charset="0"/>
              </a:rPr>
              <a:t>Choosing the value of k:</a:t>
            </a:r>
          </a:p>
          <a:p>
            <a:pPr lvl="1"/>
            <a:r>
              <a:rPr lang="en-US" sz="2400" dirty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400" dirty="0">
                <a:latin typeface="Calibri" charset="0"/>
              </a:rPr>
              <a:t>If too large, neighborhood may include points from other classes</a:t>
            </a:r>
          </a:p>
          <a:p>
            <a:pPr lvl="1"/>
            <a:r>
              <a:rPr lang="en-US" sz="2400" dirty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400" dirty="0">
                <a:latin typeface="Calibri" charset="0"/>
              </a:rPr>
              <a:t>: cross validate!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48200" y="2705100"/>
            <a:ext cx="4038600" cy="2781449"/>
            <a:chOff x="4442682" y="3048000"/>
            <a:chExt cx="4472718" cy="3200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2682" y="3048000"/>
              <a:ext cx="4244118" cy="305809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8001000" y="5181600"/>
              <a:ext cx="914400" cy="106680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46214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68" y="952500"/>
            <a:ext cx="7350463" cy="36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8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540309" y="114300"/>
            <a:ext cx="6172200" cy="85725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K-NN: issues to keep in mind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540309" y="876300"/>
            <a:ext cx="8756091" cy="421005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charset="0"/>
              </a:rPr>
              <a:t>Choosing the value of k:</a:t>
            </a:r>
          </a:p>
          <a:p>
            <a:pPr lvl="1"/>
            <a:r>
              <a:rPr lang="en-US" sz="2000" dirty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000" dirty="0">
                <a:latin typeface="Calibri" charset="0"/>
              </a:rPr>
              <a:t>If too large, neighborhood may include points from other classes</a:t>
            </a:r>
          </a:p>
          <a:p>
            <a:pPr lvl="1"/>
            <a:r>
              <a:rPr lang="en-US" sz="2000" dirty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000" dirty="0">
                <a:latin typeface="Calibri" charset="0"/>
              </a:rPr>
              <a:t>: cross validate!</a:t>
            </a:r>
          </a:p>
          <a:p>
            <a:pPr marL="257175" lvl="1" indent="0">
              <a:buNone/>
            </a:pPr>
            <a:endParaRPr lang="en-US" sz="20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Can produce counter-intuitive results (using Euclidean measure)</a:t>
            </a:r>
          </a:p>
        </p:txBody>
      </p:sp>
    </p:spTree>
    <p:extLst>
      <p:ext uri="{BB962C8B-B14F-4D97-AF65-F5344CB8AC3E}">
        <p14:creationId xmlns:p14="http://schemas.microsoft.com/office/powerpoint/2010/main" val="2015217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measure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14400" y="1733550"/>
            <a:ext cx="3200400" cy="369332"/>
          </a:xfrm>
          <a:prstGeom prst="rect">
            <a:avLst/>
          </a:prstGeom>
          <a:noFill/>
          <a:ln w="127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685800">
              <a:spcBef>
                <a:spcPct val="50000"/>
              </a:spcBef>
              <a:defRPr/>
            </a:pPr>
            <a:r>
              <a:rPr lang="en-US" sz="1800" kern="0">
                <a:solidFill>
                  <a:srgbClr val="336699"/>
                </a:solidFill>
                <a:latin typeface="Arial" charset="0"/>
              </a:rPr>
              <a:t>1 1 1 1 1 1 1 1 1 1 1 0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914400" y="2247900"/>
            <a:ext cx="3200400" cy="369332"/>
          </a:xfrm>
          <a:prstGeom prst="rect">
            <a:avLst/>
          </a:prstGeom>
          <a:noFill/>
          <a:ln w="127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685800">
              <a:spcBef>
                <a:spcPct val="50000"/>
              </a:spcBef>
              <a:defRPr/>
            </a:pPr>
            <a:r>
              <a:rPr lang="en-US" sz="1800" kern="0" dirty="0">
                <a:solidFill>
                  <a:srgbClr val="336699"/>
                </a:solidFill>
                <a:latin typeface="Arial" charset="0"/>
              </a:rPr>
              <a:t>0 1 1 1 1 1 1 1 1 1 1 1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029200" y="1743075"/>
            <a:ext cx="3200400" cy="369332"/>
          </a:xfrm>
          <a:prstGeom prst="rect">
            <a:avLst/>
          </a:prstGeom>
          <a:noFill/>
          <a:ln w="127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685800">
              <a:spcBef>
                <a:spcPct val="50000"/>
              </a:spcBef>
              <a:defRPr/>
            </a:pPr>
            <a:r>
              <a:rPr lang="en-US" sz="1800" kern="0">
                <a:solidFill>
                  <a:srgbClr val="336699"/>
                </a:solidFill>
                <a:latin typeface="Arial" charset="0"/>
              </a:rPr>
              <a:t>1 0 0 0 0 0 0 0 0 0 0 0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029200" y="2257425"/>
            <a:ext cx="3200400" cy="369332"/>
          </a:xfrm>
          <a:prstGeom prst="rect">
            <a:avLst/>
          </a:prstGeom>
          <a:noFill/>
          <a:ln w="127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685800">
              <a:spcBef>
                <a:spcPct val="50000"/>
              </a:spcBef>
              <a:defRPr/>
            </a:pPr>
            <a:r>
              <a:rPr lang="en-US" sz="1800" kern="0">
                <a:solidFill>
                  <a:srgbClr val="336699"/>
                </a:solidFill>
                <a:latin typeface="Arial" charset="0"/>
              </a:rPr>
              <a:t>0 0 0 0 0 0 0 0 0 0 0 1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203700" y="1945893"/>
            <a:ext cx="558800" cy="39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57175" indent="-257175" defTabSz="685800" eaLnBrk="0" hangingPunct="0">
              <a:spcBef>
                <a:spcPct val="10000"/>
              </a:spcBef>
              <a:spcAft>
                <a:spcPts val="300"/>
              </a:spcAft>
              <a:buClr>
                <a:srgbClr val="0C7B9C"/>
              </a:buClr>
              <a:buSzPct val="75000"/>
              <a:defRPr/>
            </a:pPr>
            <a:r>
              <a:rPr lang="en-US" kern="0" dirty="0">
                <a:solidFill>
                  <a:srgbClr val="336699"/>
                </a:solidFill>
                <a:latin typeface="Arial" charset="0"/>
              </a:rPr>
              <a:t>vs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924050" y="2661048"/>
            <a:ext cx="1676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685800">
              <a:spcBef>
                <a:spcPct val="50000"/>
              </a:spcBef>
              <a:defRPr/>
            </a:pPr>
            <a:r>
              <a:rPr lang="en-US" sz="1500" kern="0">
                <a:solidFill>
                  <a:srgbClr val="336699"/>
                </a:solidFill>
                <a:latin typeface="Arial" charset="0"/>
              </a:rPr>
              <a:t>d = 1.4142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6038850" y="2661048"/>
            <a:ext cx="1676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685800">
              <a:spcBef>
                <a:spcPct val="50000"/>
              </a:spcBef>
              <a:defRPr/>
            </a:pPr>
            <a:r>
              <a:rPr lang="en-US" sz="1500" kern="0" dirty="0">
                <a:solidFill>
                  <a:srgbClr val="336699"/>
                </a:solidFill>
                <a:latin typeface="Arial" charset="0"/>
              </a:rPr>
              <a:t>d = 1.4142</a:t>
            </a:r>
          </a:p>
        </p:txBody>
      </p:sp>
    </p:spTree>
    <p:extLst>
      <p:ext uri="{BB962C8B-B14F-4D97-AF65-F5344CB8AC3E}">
        <p14:creationId xmlns:p14="http://schemas.microsoft.com/office/powerpoint/2010/main" val="394693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scene_04170"/>
          <p:cNvPicPr>
            <a:picLocks noChangeAspect="1" noChangeArrowheads="1"/>
          </p:cNvPicPr>
          <p:nvPr/>
        </p:nvPicPr>
        <p:blipFill>
          <a:blip r:embed="rId3" cstate="print">
            <a:lum bright="24000" contrast="-12000"/>
          </a:blip>
          <a:srcRect t="10023"/>
          <a:stretch>
            <a:fillRect/>
          </a:stretch>
        </p:blipFill>
        <p:spPr bwMode="auto">
          <a:xfrm>
            <a:off x="1143000" y="1314450"/>
            <a:ext cx="6858000" cy="4114800"/>
          </a:xfrm>
          <a:prstGeom prst="rect">
            <a:avLst/>
          </a:prstGeom>
          <a:noFill/>
        </p:spPr>
      </p:pic>
      <p:sp>
        <p:nvSpPr>
          <p:cNvPr id="385031" name="Rectangle 7"/>
          <p:cNvSpPr>
            <a:spLocks noChangeArrowheads="1"/>
          </p:cNvSpPr>
          <p:nvPr/>
        </p:nvSpPr>
        <p:spPr bwMode="auto">
          <a:xfrm>
            <a:off x="4743451" y="4358759"/>
            <a:ext cx="514349" cy="649577"/>
          </a:xfrm>
          <a:prstGeom prst="rect">
            <a:avLst/>
          </a:prstGeom>
          <a:solidFill>
            <a:srgbClr val="FF0000">
              <a:alpha val="34117"/>
            </a:srgbClr>
          </a:solidFill>
          <a:ln w="76200" algn="ctr">
            <a:solidFill>
              <a:srgbClr val="8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85035" name="Text Box 11"/>
          <p:cNvSpPr txBox="1">
            <a:spLocks noChangeArrowheads="1"/>
          </p:cNvSpPr>
          <p:nvPr/>
        </p:nvSpPr>
        <p:spPr bwMode="auto">
          <a:xfrm>
            <a:off x="3810278" y="3257551"/>
            <a:ext cx="2412841" cy="646331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solidFill>
                  <a:srgbClr val="993300"/>
                </a:solidFill>
              </a:rPr>
              <a:t>Object: </a:t>
            </a:r>
            <a:r>
              <a:rPr lang="en-US" b="1" dirty="0">
                <a:solidFill>
                  <a:srgbClr val="993300"/>
                </a:solidFill>
              </a:rPr>
              <a:t>Person, back;</a:t>
            </a:r>
          </a:p>
          <a:p>
            <a:pPr algn="ctr"/>
            <a:r>
              <a:rPr lang="en-US" b="1" dirty="0">
                <a:solidFill>
                  <a:srgbClr val="993300"/>
                </a:solidFill>
              </a:rPr>
              <a:t>1-2 meters away</a:t>
            </a:r>
          </a:p>
        </p:txBody>
      </p:sp>
      <p:sp>
        <p:nvSpPr>
          <p:cNvPr id="385036" name="Text Box 12"/>
          <p:cNvSpPr txBox="1">
            <a:spLocks noChangeArrowheads="1"/>
          </p:cNvSpPr>
          <p:nvPr/>
        </p:nvSpPr>
        <p:spPr bwMode="auto">
          <a:xfrm>
            <a:off x="4457700" y="4845845"/>
            <a:ext cx="3486150" cy="646331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 b="1">
                <a:solidFill>
                  <a:srgbClr val="33CC33"/>
                </a:solidFill>
              </a:rPr>
              <a:t>Object: </a:t>
            </a:r>
            <a:r>
              <a:rPr lang="en-US" sz="1200" b="1">
                <a:solidFill>
                  <a:srgbClr val="33CC33"/>
                </a:solidFill>
              </a:rPr>
              <a:t>Police</a:t>
            </a:r>
            <a:r>
              <a:rPr lang="en-US" b="1">
                <a:solidFill>
                  <a:srgbClr val="33CC33"/>
                </a:solidFill>
              </a:rPr>
              <a:t> car, side view, 4-5 m away</a:t>
            </a:r>
          </a:p>
        </p:txBody>
      </p:sp>
      <p:sp>
        <p:nvSpPr>
          <p:cNvPr id="20" name="Freeform 3"/>
          <p:cNvSpPr>
            <a:spLocks/>
          </p:cNvSpPr>
          <p:nvPr/>
        </p:nvSpPr>
        <p:spPr bwMode="auto">
          <a:xfrm>
            <a:off x="1257300" y="1371600"/>
            <a:ext cx="2419352" cy="3086100"/>
          </a:xfrm>
          <a:custGeom>
            <a:avLst/>
            <a:gdLst>
              <a:gd name="T0" fmla="*/ 0 w 5664"/>
              <a:gd name="T1" fmla="*/ 720 h 3072"/>
              <a:gd name="T2" fmla="*/ 1536 w 5664"/>
              <a:gd name="T3" fmla="*/ 0 h 3072"/>
              <a:gd name="T4" fmla="*/ 5616 w 5664"/>
              <a:gd name="T5" fmla="*/ 432 h 3072"/>
              <a:gd name="T6" fmla="*/ 5664 w 5664"/>
              <a:gd name="T7" fmla="*/ 2640 h 3072"/>
              <a:gd name="T8" fmla="*/ 4704 w 5664"/>
              <a:gd name="T9" fmla="*/ 3072 h 3072"/>
              <a:gd name="T10" fmla="*/ 2640 w 5664"/>
              <a:gd name="T11" fmla="*/ 3072 h 3072"/>
              <a:gd name="T12" fmla="*/ 144 w 5664"/>
              <a:gd name="T13" fmla="*/ 2928 h 3072"/>
              <a:gd name="T14" fmla="*/ 151 w 5664"/>
              <a:gd name="T15" fmla="*/ 2681 h 3072"/>
              <a:gd name="T16" fmla="*/ 192 w 5664"/>
              <a:gd name="T17" fmla="*/ 2496 h 3072"/>
              <a:gd name="T18" fmla="*/ 0 w 5664"/>
              <a:gd name="T19" fmla="*/ 720 h 30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664"/>
              <a:gd name="T31" fmla="*/ 0 h 3072"/>
              <a:gd name="T32" fmla="*/ 5664 w 5664"/>
              <a:gd name="T33" fmla="*/ 3072 h 30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664" h="3072">
                <a:moveTo>
                  <a:pt x="0" y="720"/>
                </a:moveTo>
                <a:lnTo>
                  <a:pt x="1536" y="0"/>
                </a:lnTo>
                <a:lnTo>
                  <a:pt x="5616" y="432"/>
                </a:lnTo>
                <a:lnTo>
                  <a:pt x="5664" y="2640"/>
                </a:lnTo>
                <a:lnTo>
                  <a:pt x="4704" y="3072"/>
                </a:lnTo>
                <a:lnTo>
                  <a:pt x="2640" y="3072"/>
                </a:lnTo>
                <a:cubicBezTo>
                  <a:pt x="1808" y="3024"/>
                  <a:pt x="976" y="2982"/>
                  <a:pt x="144" y="2928"/>
                </a:cubicBezTo>
                <a:cubicBezTo>
                  <a:pt x="62" y="2923"/>
                  <a:pt x="137" y="2762"/>
                  <a:pt x="151" y="2681"/>
                </a:cubicBezTo>
                <a:cubicBezTo>
                  <a:pt x="162" y="2619"/>
                  <a:pt x="192" y="2496"/>
                  <a:pt x="192" y="2496"/>
                </a:cubicBezTo>
                <a:lnTo>
                  <a:pt x="0" y="720"/>
                </a:lnTo>
                <a:close/>
              </a:path>
            </a:pathLst>
          </a:custGeom>
          <a:solidFill>
            <a:srgbClr val="00CCFF">
              <a:alpha val="23921"/>
            </a:srgbClr>
          </a:solidFill>
          <a:ln w="76200">
            <a:solidFill>
              <a:srgbClr val="00008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85032" name="Text Box 8"/>
          <p:cNvSpPr txBox="1">
            <a:spLocks noChangeArrowheads="1"/>
          </p:cNvSpPr>
          <p:nvPr/>
        </p:nvSpPr>
        <p:spPr bwMode="auto">
          <a:xfrm>
            <a:off x="1771650" y="1657351"/>
            <a:ext cx="2653290" cy="923330"/>
          </a:xfrm>
          <a:prstGeom prst="rect">
            <a:avLst/>
          </a:prstGeom>
          <a:solidFill>
            <a:schemeClr val="bg1"/>
          </a:solidFill>
          <a:ln w="635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accent2"/>
                </a:solidFill>
                <a:latin typeface="Calibri" pitchFamily="34" charset="0"/>
              </a:rPr>
              <a:t>Object: </a:t>
            </a:r>
            <a:r>
              <a:rPr lang="en-US" b="1" dirty="0">
                <a:solidFill>
                  <a:schemeClr val="accent2"/>
                </a:solidFill>
                <a:latin typeface="Calibri" pitchFamily="34" charset="0"/>
              </a:rPr>
              <a:t>Building, 45º pose, </a:t>
            </a:r>
          </a:p>
          <a:p>
            <a:r>
              <a:rPr lang="en-US" b="1" dirty="0">
                <a:solidFill>
                  <a:schemeClr val="accent2"/>
                </a:solidFill>
                <a:latin typeface="Calibri" pitchFamily="34" charset="0"/>
              </a:rPr>
              <a:t>8-10 meters away</a:t>
            </a:r>
          </a:p>
          <a:p>
            <a:r>
              <a:rPr lang="en-US" b="1" dirty="0">
                <a:solidFill>
                  <a:schemeClr val="accent2"/>
                </a:solidFill>
                <a:latin typeface="Calibri" pitchFamily="34" charset="0"/>
              </a:rPr>
              <a:t>It has bricks</a:t>
            </a: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1143000" y="400051"/>
            <a:ext cx="62865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sz="2700" b="1" dirty="0">
                <a:solidFill>
                  <a:srgbClr val="000000"/>
                </a:solidFill>
              </a:rPr>
              <a:t>Detection: </a:t>
            </a:r>
            <a:r>
              <a:rPr lang="en-US" sz="2700" dirty="0">
                <a:solidFill>
                  <a:srgbClr val="000000"/>
                </a:solidFill>
              </a:rPr>
              <a:t>Estimating object semantic &amp; geometric attributes</a:t>
            </a:r>
          </a:p>
        </p:txBody>
      </p:sp>
      <p:sp>
        <p:nvSpPr>
          <p:cNvPr id="10" name="Freeform 4"/>
          <p:cNvSpPr>
            <a:spLocks noChangeAspect="1"/>
          </p:cNvSpPr>
          <p:nvPr/>
        </p:nvSpPr>
        <p:spPr bwMode="auto">
          <a:xfrm>
            <a:off x="6324599" y="4299982"/>
            <a:ext cx="1676401" cy="708355"/>
          </a:xfrm>
          <a:custGeom>
            <a:avLst/>
            <a:gdLst>
              <a:gd name="T0" fmla="*/ 1440 w 1488"/>
              <a:gd name="T1" fmla="*/ 0 h 624"/>
              <a:gd name="T2" fmla="*/ 816 w 1488"/>
              <a:gd name="T3" fmla="*/ 0 h 624"/>
              <a:gd name="T4" fmla="*/ 480 w 1488"/>
              <a:gd name="T5" fmla="*/ 240 h 624"/>
              <a:gd name="T6" fmla="*/ 0 w 1488"/>
              <a:gd name="T7" fmla="*/ 288 h 624"/>
              <a:gd name="T8" fmla="*/ 0 w 1488"/>
              <a:gd name="T9" fmla="*/ 528 h 624"/>
              <a:gd name="T10" fmla="*/ 1488 w 1488"/>
              <a:gd name="T11" fmla="*/ 624 h 624"/>
              <a:gd name="T12" fmla="*/ 1440 w 1488"/>
              <a:gd name="T13" fmla="*/ 0 h 6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88"/>
              <a:gd name="T22" fmla="*/ 0 h 624"/>
              <a:gd name="T23" fmla="*/ 1488 w 1488"/>
              <a:gd name="T24" fmla="*/ 624 h 62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88" h="624">
                <a:moveTo>
                  <a:pt x="1440" y="0"/>
                </a:moveTo>
                <a:lnTo>
                  <a:pt x="816" y="0"/>
                </a:lnTo>
                <a:lnTo>
                  <a:pt x="480" y="240"/>
                </a:lnTo>
                <a:lnTo>
                  <a:pt x="0" y="288"/>
                </a:lnTo>
                <a:lnTo>
                  <a:pt x="0" y="528"/>
                </a:lnTo>
                <a:lnTo>
                  <a:pt x="1488" y="624"/>
                </a:lnTo>
                <a:lnTo>
                  <a:pt x="1440" y="0"/>
                </a:lnTo>
                <a:close/>
              </a:path>
            </a:pathLst>
          </a:custGeom>
          <a:solidFill>
            <a:srgbClr val="00FF00">
              <a:alpha val="34117"/>
            </a:srgbClr>
          </a:solidFill>
          <a:ln w="76200">
            <a:solidFill>
              <a:srgbClr val="008000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644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31" grpId="0" animBg="1"/>
      <p:bldP spid="385035" grpId="0" animBg="1"/>
      <p:bldP spid="385036" grpId="0" animBg="1"/>
      <p:bldP spid="20" grpId="0" animBg="1"/>
      <p:bldP spid="38503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342900" y="190500"/>
            <a:ext cx="7689291" cy="85725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K-NN: issues to keep in mind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368859" y="1047750"/>
            <a:ext cx="8546541" cy="398145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charset="0"/>
              </a:rPr>
              <a:t>Choosing the value of k:</a:t>
            </a:r>
          </a:p>
          <a:p>
            <a:pPr lvl="1"/>
            <a:r>
              <a:rPr lang="en-US" sz="2000" dirty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000" dirty="0">
                <a:latin typeface="Calibri" charset="0"/>
              </a:rPr>
              <a:t>If too large, neighborhood may include points from other classes</a:t>
            </a:r>
          </a:p>
          <a:p>
            <a:pPr lvl="1"/>
            <a:r>
              <a:rPr lang="en-US" sz="2000" dirty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000" dirty="0">
                <a:latin typeface="Calibri" charset="0"/>
              </a:rPr>
              <a:t>: cross validate!</a:t>
            </a:r>
          </a:p>
          <a:p>
            <a:r>
              <a:rPr lang="en-US" sz="2400" dirty="0">
                <a:latin typeface="Calibri" charset="0"/>
              </a:rPr>
              <a:t>Can produce counter-intuitive results (using Euclidean measure)</a:t>
            </a:r>
          </a:p>
          <a:p>
            <a:pPr lvl="1"/>
            <a:r>
              <a:rPr lang="en-US" sz="2000" dirty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000" dirty="0">
                <a:latin typeface="Calibri" charset="0"/>
              </a:rPr>
              <a:t>: normalize the vectors to unit length</a:t>
            </a:r>
          </a:p>
        </p:txBody>
      </p:sp>
    </p:spTree>
    <p:extLst>
      <p:ext uri="{BB962C8B-B14F-4D97-AF65-F5344CB8AC3E}">
        <p14:creationId xmlns:p14="http://schemas.microsoft.com/office/powerpoint/2010/main" val="43021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285750" y="114300"/>
            <a:ext cx="6172200" cy="85725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K-NN: issues to keep in mind</a:t>
            </a:r>
          </a:p>
        </p:txBody>
      </p:sp>
      <p:sp>
        <p:nvSpPr>
          <p:cNvPr id="202754" name="Content Placeholder 2"/>
          <p:cNvSpPr>
            <a:spLocks noGrp="1"/>
          </p:cNvSpPr>
          <p:nvPr>
            <p:ph idx="1"/>
          </p:nvPr>
        </p:nvSpPr>
        <p:spPr>
          <a:xfrm>
            <a:off x="311708" y="971550"/>
            <a:ext cx="8603691" cy="405765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charset="0"/>
              </a:rPr>
              <a:t>Choosing the value of k:</a:t>
            </a:r>
          </a:p>
          <a:p>
            <a:pPr lvl="1"/>
            <a:r>
              <a:rPr lang="en-US" sz="2000" dirty="0">
                <a:latin typeface="Calibri" charset="0"/>
              </a:rPr>
              <a:t>If too small, sensitive to noise points</a:t>
            </a:r>
          </a:p>
          <a:p>
            <a:pPr lvl="1"/>
            <a:r>
              <a:rPr lang="en-US" sz="2000" dirty="0">
                <a:latin typeface="Calibri" charset="0"/>
              </a:rPr>
              <a:t>If too large, neighborhood may include points from other classes</a:t>
            </a:r>
          </a:p>
          <a:p>
            <a:pPr lvl="1"/>
            <a:r>
              <a:rPr lang="en-US" sz="2000" dirty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000" dirty="0">
                <a:latin typeface="Calibri" charset="0"/>
              </a:rPr>
              <a:t>: cross validate!</a:t>
            </a:r>
          </a:p>
          <a:p>
            <a:r>
              <a:rPr lang="en-US" sz="2400" dirty="0">
                <a:latin typeface="Calibri" charset="0"/>
              </a:rPr>
              <a:t>Can produce counter-intuitive results (using Euclidean measure)</a:t>
            </a:r>
          </a:p>
          <a:p>
            <a:pPr lvl="1"/>
            <a:r>
              <a:rPr lang="en-US" sz="2000" dirty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000" dirty="0">
                <a:latin typeface="Calibri" charset="0"/>
              </a:rPr>
              <a:t>: normalize the vectors to unit length</a:t>
            </a:r>
          </a:p>
          <a:p>
            <a:r>
              <a:rPr lang="en-US" sz="2400" dirty="0">
                <a:latin typeface="Calibri" charset="0"/>
              </a:rPr>
              <a:t>Curse of Dimensionality</a:t>
            </a:r>
          </a:p>
          <a:p>
            <a:pPr lvl="1"/>
            <a:r>
              <a:rPr lang="en-US" sz="2000" dirty="0">
                <a:solidFill>
                  <a:srgbClr val="850000"/>
                </a:solidFill>
                <a:latin typeface="Calibri" charset="0"/>
              </a:rPr>
              <a:t>Solution</a:t>
            </a:r>
            <a:r>
              <a:rPr lang="en-US" sz="2000" dirty="0">
                <a:latin typeface="Calibri" charset="0"/>
              </a:rPr>
              <a:t>: no good one</a:t>
            </a:r>
          </a:p>
        </p:txBody>
      </p:sp>
    </p:spTree>
    <p:extLst>
      <p:ext uri="{BB962C8B-B14F-4D97-AF65-F5344CB8AC3E}">
        <p14:creationId xmlns:p14="http://schemas.microsoft.com/office/powerpoint/2010/main" val="45972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4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3753293"/>
            <a:ext cx="6858000" cy="1422136"/>
          </a:xfrm>
        </p:spPr>
        <p:txBody>
          <a:bodyPr/>
          <a:lstStyle/>
          <a:p>
            <a:r>
              <a:rPr lang="en-US" dirty="0"/>
              <a:t>Which classifier is more robust to </a:t>
            </a:r>
            <a:r>
              <a:rPr lang="en-US" i="1" dirty="0"/>
              <a:t>outliers</a:t>
            </a:r>
            <a:r>
              <a:rPr lang="en-US" dirty="0"/>
              <a:t>?</a:t>
            </a:r>
          </a:p>
        </p:txBody>
      </p:sp>
      <p:pic>
        <p:nvPicPr>
          <p:cNvPr id="4" name="Picture 3" descr="Screen Shot 2015-11-17 at 1.12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>
          <a:xfrm>
            <a:off x="228600" y="1181100"/>
            <a:ext cx="8742379" cy="22118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2506" y="5345668"/>
            <a:ext cx="637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Andrej </a:t>
            </a:r>
            <a:r>
              <a:rPr lang="en-US" dirty="0" err="1"/>
              <a:t>Karpathy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http://cs231n.github.io/classification/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pic>
        <p:nvPicPr>
          <p:cNvPr id="4" name="Picture 3" descr="Screen Shot 2015-11-17 at 11.56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" y="952500"/>
            <a:ext cx="9117651" cy="4018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5345668"/>
            <a:ext cx="569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Credit: Andrej </a:t>
            </a:r>
            <a:r>
              <a:rPr lang="en-US" sz="1600" dirty="0" err="1"/>
              <a:t>Karpathy</a:t>
            </a:r>
            <a:r>
              <a:rPr lang="en-US" sz="1600" dirty="0"/>
              <a:t>, </a:t>
            </a:r>
            <a:r>
              <a:rPr lang="en-US" sz="1600" dirty="0">
                <a:hlinkClick r:id="rId3"/>
              </a:rPr>
              <a:t>http://cs231n.github.io/classification/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6042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for comparing histograms</a:t>
            </a: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0" y="952500"/>
            <a:ext cx="6477000" cy="38735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L1 distance:</a:t>
            </a:r>
            <a:br>
              <a:rPr lang="en-US" dirty="0"/>
            </a:br>
            <a:endParaRPr lang="en-US" dirty="0"/>
          </a:p>
          <a:p>
            <a:pPr>
              <a:buFontTx/>
              <a:buChar char="•"/>
            </a:pPr>
            <a:r>
              <a:rPr lang="el-GR" dirty="0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distance:</a:t>
            </a:r>
            <a:br>
              <a:rPr lang="en-US" dirty="0"/>
            </a:br>
            <a:endParaRPr lang="en-US" dirty="0"/>
          </a:p>
          <a:p>
            <a:pPr>
              <a:buFontTx/>
              <a:buChar char="•"/>
            </a:pPr>
            <a:r>
              <a:rPr lang="en-US" dirty="0"/>
              <a:t>Quadratic distance (</a:t>
            </a:r>
            <a:r>
              <a:rPr lang="en-US" i="1" dirty="0"/>
              <a:t>cross-bin distance</a:t>
            </a:r>
            <a:r>
              <a:rPr lang="en-US" dirty="0"/>
              <a:t>):</a:t>
            </a:r>
            <a:br>
              <a:rPr lang="en-US" dirty="0"/>
            </a:br>
            <a:endParaRPr lang="en-US" dirty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Histogram intersection (similarity function):</a:t>
            </a:r>
          </a:p>
        </p:txBody>
      </p:sp>
      <p:graphicFrame>
        <p:nvGraphicFramePr>
          <p:cNvPr id="945156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375497757"/>
              </p:ext>
            </p:extLst>
          </p:nvPr>
        </p:nvGraphicFramePr>
        <p:xfrm>
          <a:off x="3124200" y="826692"/>
          <a:ext cx="3175000" cy="810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7" name="Equation" r:id="rId4" imgW="1688760" imgH="431640" progId="Equation.3">
                  <p:embed/>
                </p:oleObj>
              </mc:Choice>
              <mc:Fallback>
                <p:oleObj name="Equation" r:id="rId4" imgW="1688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826692"/>
                        <a:ext cx="3175000" cy="8109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5159" name="Object 7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07343241"/>
              </p:ext>
            </p:extLst>
          </p:nvPr>
        </p:nvGraphicFramePr>
        <p:xfrm>
          <a:off x="3124200" y="1706430"/>
          <a:ext cx="336418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8" name="Equation" r:id="rId6" imgW="1777680" imgH="469800" progId="Equation.3">
                  <p:embed/>
                </p:oleObj>
              </mc:Choice>
              <mc:Fallback>
                <p:oleObj name="Equation" r:id="rId6" imgW="17776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706430"/>
                        <a:ext cx="336418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5162" name="Object 10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16208370"/>
              </p:ext>
            </p:extLst>
          </p:nvPr>
        </p:nvGraphicFramePr>
        <p:xfrm>
          <a:off x="1981200" y="3238500"/>
          <a:ext cx="3619500" cy="840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9" name="Equation" r:id="rId8" imgW="1968480" imgH="457200" progId="Equation.3">
                  <p:embed/>
                </p:oleObj>
              </mc:Choice>
              <mc:Fallback>
                <p:oleObj name="Equation" r:id="rId8" imgW="1968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238500"/>
                        <a:ext cx="3619500" cy="8400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53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735025"/>
              </p:ext>
            </p:extLst>
          </p:nvPr>
        </p:nvGraphicFramePr>
        <p:xfrm>
          <a:off x="1981200" y="4552837"/>
          <a:ext cx="3492500" cy="829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0" name="Equation" r:id="rId10" imgW="1815840" imgH="431640" progId="Equation.3">
                  <p:embed/>
                </p:oleObj>
              </mc:Choice>
              <mc:Fallback>
                <p:oleObj name="Equation" r:id="rId10" imgW="1815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552837"/>
                        <a:ext cx="3492500" cy="8294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0611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Many classifiers to choose from</a:t>
            </a:r>
          </a:p>
        </p:txBody>
      </p:sp>
      <p:sp>
        <p:nvSpPr>
          <p:cNvPr id="164866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solidFill>
                  <a:srgbClr val="800000"/>
                </a:solidFill>
                <a:latin typeface="Calibri" charset="0"/>
              </a:rPr>
              <a:t>K-nearest neighbor</a:t>
            </a:r>
          </a:p>
          <a:p>
            <a:r>
              <a:rPr lang="en-US" sz="2400" dirty="0">
                <a:latin typeface="Calibri" charset="0"/>
              </a:rPr>
              <a:t>SVM</a:t>
            </a:r>
          </a:p>
          <a:p>
            <a:r>
              <a:rPr lang="en-US" sz="2400" dirty="0">
                <a:latin typeface="Calibri" charset="0"/>
              </a:rPr>
              <a:t>Neural networks</a:t>
            </a:r>
          </a:p>
          <a:p>
            <a:r>
              <a:rPr lang="en-US" sz="2400" dirty="0">
                <a:latin typeface="Calibri" charset="0"/>
              </a:rPr>
              <a:t>Naïve Bayes</a:t>
            </a:r>
          </a:p>
          <a:p>
            <a:r>
              <a:rPr lang="en-US" sz="2400" dirty="0">
                <a:latin typeface="Calibri" charset="0"/>
              </a:rPr>
              <a:t>Bayesian network</a:t>
            </a:r>
          </a:p>
          <a:p>
            <a:r>
              <a:rPr lang="en-US" sz="2400" dirty="0">
                <a:latin typeface="Calibri" charset="0"/>
              </a:rPr>
              <a:t>Logistic regression</a:t>
            </a:r>
          </a:p>
          <a:p>
            <a:r>
              <a:rPr lang="en-US" sz="2400" dirty="0">
                <a:latin typeface="Calibri" charset="0"/>
              </a:rPr>
              <a:t>Randomized Forests</a:t>
            </a:r>
          </a:p>
          <a:p>
            <a:r>
              <a:rPr lang="en-US" sz="2400" dirty="0">
                <a:latin typeface="Calibri" charset="0"/>
              </a:rPr>
              <a:t>Boosted Decision Trees</a:t>
            </a:r>
          </a:p>
          <a:p>
            <a:r>
              <a:rPr lang="en-US" sz="2400" dirty="0">
                <a:latin typeface="Calibri" charset="0"/>
              </a:rPr>
              <a:t>RBMs</a:t>
            </a:r>
          </a:p>
          <a:p>
            <a:r>
              <a:rPr lang="en-US" sz="2400" dirty="0">
                <a:latin typeface="Calibri" charset="0"/>
              </a:rPr>
              <a:t>Etc.</a:t>
            </a:r>
          </a:p>
          <a:p>
            <a:pPr>
              <a:buFont typeface="Arial" charset="0"/>
              <a:buNone/>
            </a:pPr>
            <a:endParaRPr lang="en-US" sz="24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686301" y="1543051"/>
            <a:ext cx="29049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00">
                <a:solidFill>
                  <a:srgbClr val="000000"/>
                </a:solidFill>
              </a:rPr>
              <a:t>Which is the best one?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67444" y="5446068"/>
            <a:ext cx="13003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000000"/>
                </a:solidFill>
              </a:rPr>
              <a:t>Slide credit: D. </a:t>
            </a:r>
            <a:r>
              <a:rPr lang="en-US" sz="900" dirty="0" err="1">
                <a:solidFill>
                  <a:srgbClr val="000000"/>
                </a:solidFill>
              </a:rPr>
              <a:t>Hoiem</a:t>
            </a:r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0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381500"/>
          </a:xfrm>
        </p:spPr>
        <p:txBody>
          <a:bodyPr/>
          <a:lstStyle/>
          <a:p>
            <a:pPr marL="380985" indent="-380985">
              <a:buFont typeface="Arial"/>
              <a:buChar char="•"/>
            </a:pPr>
            <a:r>
              <a:rPr lang="en-US" dirty="0"/>
              <a:t>Generalization refers to the ability to correctly classify never before seen examples</a:t>
            </a:r>
          </a:p>
          <a:p>
            <a:pPr marL="380985" indent="-380985">
              <a:buFont typeface="Arial"/>
              <a:buChar char="•"/>
            </a:pPr>
            <a:r>
              <a:rPr lang="en-US" dirty="0"/>
              <a:t>Can be controlled by turning “knobs” that affect the complexity of the model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7418" y="2476500"/>
            <a:ext cx="3079082" cy="262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4000" y="2478506"/>
            <a:ext cx="443832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86001" y="5145506"/>
            <a:ext cx="24810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 (labels known)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6266" y="5145512"/>
            <a:ext cx="2221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 (labels unknown)</a:t>
            </a:r>
          </a:p>
        </p:txBody>
      </p:sp>
    </p:spTree>
    <p:extLst>
      <p:ext uri="{BB962C8B-B14F-4D97-AF65-F5344CB8AC3E}">
        <p14:creationId xmlns:p14="http://schemas.microsoft.com/office/powerpoint/2010/main" val="15286294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generalization 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762000"/>
            <a:ext cx="7048500" cy="4381500"/>
          </a:xfrm>
        </p:spPr>
        <p:txBody>
          <a:bodyPr/>
          <a:lstStyle/>
          <a:p>
            <a:pPr marL="380985" indent="-380985">
              <a:buFont typeface="Arial"/>
              <a:buChar char="•"/>
            </a:pPr>
            <a:r>
              <a:rPr lang="en-US" sz="1833" b="1" dirty="0"/>
              <a:t>Training error: </a:t>
            </a:r>
            <a:r>
              <a:rPr lang="en-US" sz="1833" dirty="0"/>
              <a:t>how does the model perform on the data on which it was trained?</a:t>
            </a:r>
          </a:p>
          <a:p>
            <a:pPr marL="380985" indent="-380985">
              <a:buFont typeface="Arial"/>
              <a:buChar char="•"/>
            </a:pPr>
            <a:r>
              <a:rPr lang="en-US" sz="1833" b="1" dirty="0"/>
              <a:t>Test error: </a:t>
            </a:r>
            <a:r>
              <a:rPr lang="en-US" sz="1833" dirty="0"/>
              <a:t>how does it perform on never before seen data?</a:t>
            </a:r>
          </a:p>
          <a:p>
            <a:endParaRPr lang="en-US" sz="1833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610500" y="4699001"/>
            <a:ext cx="143404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error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673989" y="3810001"/>
            <a:ext cx="106971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error</a:t>
            </a:r>
          </a:p>
        </p:txBody>
      </p:sp>
      <p:sp>
        <p:nvSpPr>
          <p:cNvPr id="18" name="Freeform 17"/>
          <p:cNvSpPr/>
          <p:nvPr/>
        </p:nvSpPr>
        <p:spPr>
          <a:xfrm>
            <a:off x="2615416" y="4183063"/>
            <a:ext cx="3570553" cy="963083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FF"/>
              </a:solidFill>
              <a:latin typeface="Calibri"/>
              <a:cs typeface="Arial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626000" y="2680230"/>
            <a:ext cx="3685646" cy="1043783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292934"/>
              </a:solidFill>
              <a:latin typeface="Calibri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12877" y="5484175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D. </a:t>
            </a:r>
            <a:r>
              <a:rPr lang="en-US" sz="1000" dirty="0" err="1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Hoiem</a:t>
            </a:r>
            <a:endParaRPr lang="en-US" sz="1000" dirty="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435499" y="1968501"/>
            <a:ext cx="1273105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Underfitting</a:t>
            </a:r>
            <a:endParaRPr lang="en-US" sz="15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737498" y="1968501"/>
            <a:ext cx="115608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endParaRPr lang="en-US" sz="15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2848901" y="2507589"/>
            <a:ext cx="444500" cy="13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5768578" y="2889251"/>
            <a:ext cx="1079500" cy="13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278345" y="2500313"/>
            <a:ext cx="4136801" cy="2988427"/>
            <a:chOff x="1526471" y="2667794"/>
            <a:chExt cx="4963254" cy="3587562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05" name="TextBox 7"/>
            <p:cNvSpPr txBox="1">
              <a:spLocks noChangeArrowheads="1"/>
            </p:cNvSpPr>
            <p:nvPr/>
          </p:nvSpPr>
          <p:spPr bwMode="auto">
            <a:xfrm>
              <a:off x="3100364" y="5867401"/>
              <a:ext cx="2008260" cy="387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2929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complexity</a:t>
              </a:r>
            </a:p>
          </p:txBody>
        </p:sp>
        <p:sp>
          <p:nvSpPr>
            <p:cNvPr id="33806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698525" cy="387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</a:t>
              </a:r>
            </a:p>
          </p:txBody>
        </p:sp>
        <p:sp>
          <p:nvSpPr>
            <p:cNvPr id="33807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646598" cy="387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</a:t>
              </a:r>
            </a:p>
          </p:txBody>
        </p:sp>
        <p:sp>
          <p:nvSpPr>
            <p:cNvPr id="33808" name="TextBox 10"/>
            <p:cNvSpPr txBox="1">
              <a:spLocks noChangeArrowheads="1"/>
            </p:cNvSpPr>
            <p:nvPr/>
          </p:nvSpPr>
          <p:spPr bwMode="auto">
            <a:xfrm rot="16200000">
              <a:off x="1352585" y="4132438"/>
              <a:ext cx="735499" cy="387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>
                  <a:solidFill>
                    <a:srgbClr val="2929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52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</a:t>
            </a:r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762000"/>
            <a:ext cx="7429500" cy="4381500"/>
          </a:xfrm>
        </p:spPr>
        <p:txBody>
          <a:bodyPr/>
          <a:lstStyle/>
          <a:p>
            <a:pPr eaLnBrk="1" hangingPunct="1">
              <a:buFont typeface="Arial"/>
              <a:buChar char="•"/>
            </a:pPr>
            <a:r>
              <a:rPr lang="en-US" sz="2000" b="1" dirty="0" err="1"/>
              <a:t>Underfitting</a:t>
            </a:r>
            <a:r>
              <a:rPr lang="en-US" sz="2000" b="1" dirty="0"/>
              <a:t>:</a:t>
            </a:r>
            <a:r>
              <a:rPr lang="en-US" sz="2000" dirty="0"/>
              <a:t> training and test error are both </a:t>
            </a:r>
            <a:r>
              <a:rPr lang="en-US" sz="2000" i="1" dirty="0"/>
              <a:t>high</a:t>
            </a:r>
            <a:endParaRPr lang="en-US" sz="2000" dirty="0"/>
          </a:p>
          <a:p>
            <a:pPr lvl="1" eaLnBrk="1" hangingPunct="1"/>
            <a:r>
              <a:rPr lang="en-US" sz="1667" dirty="0"/>
              <a:t>Model does an equally poor job on the training and the test set</a:t>
            </a:r>
          </a:p>
          <a:p>
            <a:pPr lvl="1" eaLnBrk="1" hangingPunct="1"/>
            <a:r>
              <a:rPr lang="en-US" sz="1667" dirty="0"/>
              <a:t>Either the training procedure is ineffective or the model is too “simple” to represent the data</a:t>
            </a:r>
          </a:p>
          <a:p>
            <a:pPr eaLnBrk="1" hangingPunct="1">
              <a:buFont typeface="Arial"/>
              <a:buChar char="•"/>
            </a:pPr>
            <a:r>
              <a:rPr lang="en-US" sz="2000" b="1" dirty="0" err="1"/>
              <a:t>Overfitting</a:t>
            </a:r>
            <a:r>
              <a:rPr lang="en-US" sz="2000" b="1" dirty="0"/>
              <a:t>:</a:t>
            </a:r>
            <a:r>
              <a:rPr lang="en-US" sz="2000" dirty="0"/>
              <a:t> Training error is </a:t>
            </a:r>
            <a:r>
              <a:rPr lang="en-US" sz="2000" i="1" dirty="0"/>
              <a:t>low</a:t>
            </a:r>
            <a:r>
              <a:rPr lang="en-US" sz="2000" dirty="0"/>
              <a:t> but test error is </a:t>
            </a:r>
            <a:r>
              <a:rPr lang="en-US" sz="2000" i="1" dirty="0"/>
              <a:t>high</a:t>
            </a:r>
          </a:p>
          <a:p>
            <a:pPr lvl="1">
              <a:buFont typeface="Arial"/>
              <a:buChar char="•"/>
            </a:pPr>
            <a:r>
              <a:rPr lang="en-US" sz="1667" dirty="0"/>
              <a:t>Model fits irrelevant characteristics (noise) in the training data</a:t>
            </a:r>
          </a:p>
          <a:p>
            <a:pPr lvl="1">
              <a:buFont typeface="Arial"/>
              <a:buChar char="•"/>
            </a:pPr>
            <a:r>
              <a:rPr lang="en-US" sz="1667" dirty="0"/>
              <a:t>Model is too complex or amount of training data is insufficient</a:t>
            </a:r>
          </a:p>
          <a:p>
            <a:pPr marL="380985" indent="-380985">
              <a:buFont typeface="Arial"/>
              <a:buChar char="•"/>
            </a:pPr>
            <a:endParaRPr lang="en-US" sz="2333" dirty="0"/>
          </a:p>
        </p:txBody>
      </p:sp>
      <p:pic>
        <p:nvPicPr>
          <p:cNvPr id="7170" name="Picture 2" descr="http://www.holehouse.org/mlclass/07_Regularization_files/Image%20%5b1%5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2919"/>
          <a:stretch/>
        </p:blipFill>
        <p:spPr bwMode="auto">
          <a:xfrm>
            <a:off x="854495" y="3482777"/>
            <a:ext cx="7400516" cy="1968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4604" y="3111501"/>
            <a:ext cx="11705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Underfitting</a:t>
            </a:r>
            <a:endParaRPr lang="en-US" sz="1500" dirty="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3505" y="3111501"/>
            <a:ext cx="10615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endParaRPr lang="en-US" sz="1500" dirty="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6501" y="3111501"/>
            <a:ext cx="19111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generalization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889750" y="5458527"/>
            <a:ext cx="1492250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167" dirty="0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Figure source</a:t>
            </a:r>
            <a:endParaRPr lang="en-US" sz="1167" dirty="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55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training set size</a:t>
            </a:r>
          </a:p>
        </p:txBody>
      </p:sp>
      <p:sp>
        <p:nvSpPr>
          <p:cNvPr id="10" name="Freeform 9"/>
          <p:cNvSpPr/>
          <p:nvPr/>
        </p:nvSpPr>
        <p:spPr>
          <a:xfrm>
            <a:off x="2760932" y="2838979"/>
            <a:ext cx="3632729" cy="1522677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292934"/>
              </a:solidFill>
              <a:latin typeface="Calibri"/>
              <a:cs typeface="Arial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771521" y="1524003"/>
            <a:ext cx="3632729" cy="104775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292934"/>
              </a:solidFill>
              <a:latin typeface="Calibri"/>
              <a:cs typeface="Arial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381505" y="3287448"/>
            <a:ext cx="23647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training examples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953010" y="2222501"/>
            <a:ext cx="224612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training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49500" y="1143000"/>
            <a:ext cx="479425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414569" y="1764771"/>
            <a:ext cx="4136824" cy="2988427"/>
            <a:chOff x="1526473" y="2667794"/>
            <a:chExt cx="4963248" cy="3587562"/>
          </a:xfrm>
        </p:grpSpPr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81" name="TextBox 7"/>
            <p:cNvSpPr txBox="1">
              <a:spLocks noChangeArrowheads="1"/>
            </p:cNvSpPr>
            <p:nvPr/>
          </p:nvSpPr>
          <p:spPr bwMode="auto">
            <a:xfrm>
              <a:off x="3214667" y="5867401"/>
              <a:ext cx="2008246" cy="387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2929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complexity</a:t>
              </a:r>
            </a:p>
          </p:txBody>
        </p:sp>
        <p:sp>
          <p:nvSpPr>
            <p:cNvPr id="32782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698521" cy="387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</a:t>
              </a:r>
            </a:p>
          </p:txBody>
        </p:sp>
        <p:sp>
          <p:nvSpPr>
            <p:cNvPr id="32783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646593" cy="387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</a:t>
              </a:r>
            </a:p>
          </p:txBody>
        </p:sp>
        <p:sp>
          <p:nvSpPr>
            <p:cNvPr id="32784" name="TextBox 10"/>
            <p:cNvSpPr txBox="1">
              <a:spLocks noChangeArrowheads="1"/>
            </p:cNvSpPr>
            <p:nvPr/>
          </p:nvSpPr>
          <p:spPr bwMode="auto">
            <a:xfrm rot="16200000">
              <a:off x="1109344" y="4132440"/>
              <a:ext cx="1221982" cy="387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>
                  <a:solidFill>
                    <a:srgbClr val="2929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Error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085877" y="5397508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D. </a:t>
            </a:r>
            <a:r>
              <a:rPr lang="en-US" sz="1000" dirty="0" err="1">
                <a:solidFill>
                  <a:srgbClr val="2929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Hoiem</a:t>
            </a:r>
            <a:endParaRPr lang="en-US" sz="1000" dirty="0">
              <a:solidFill>
                <a:srgbClr val="2929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62250" y="2715948"/>
            <a:ext cx="3968750" cy="165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FFFFFF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2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TM03457475[[fn=Çerçeve]]</Template>
  <TotalTime>9149</TotalTime>
  <Words>3197</Words>
  <Application>Microsoft Macintosh PowerPoint</Application>
  <PresentationFormat>On-screen Show (16:10)</PresentationFormat>
  <Paragraphs>728</Paragraphs>
  <Slides>110</Slides>
  <Notes>50</Notes>
  <HiddenSlides>5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110</vt:i4>
      </vt:variant>
    </vt:vector>
  </HeadingPairs>
  <TitlesOfParts>
    <vt:vector size="128" baseType="lpstr">
      <vt:lpstr>ＭＳ Ｐゴシック</vt:lpstr>
      <vt:lpstr>ＭＳ Ｐゴシック</vt:lpstr>
      <vt:lpstr>Adobe Caslon Pro</vt:lpstr>
      <vt:lpstr>Arial</vt:lpstr>
      <vt:lpstr>Arial Black</vt:lpstr>
      <vt:lpstr>Calibri</vt:lpstr>
      <vt:lpstr>ETH Light</vt:lpstr>
      <vt:lpstr>Futura Bk BT</vt:lpstr>
      <vt:lpstr>Helvetica</vt:lpstr>
      <vt:lpstr>Helvetica Light</vt:lpstr>
      <vt:lpstr>Helvetica Neue</vt:lpstr>
      <vt:lpstr>Symbol</vt:lpstr>
      <vt:lpstr>Times New Roman</vt:lpstr>
      <vt:lpstr>Wingdings</vt:lpstr>
      <vt:lpstr>Default Design</vt:lpstr>
      <vt:lpstr>Bitmap Image</vt:lpstr>
      <vt:lpstr>Equation</vt:lpstr>
      <vt:lpstr>Visio</vt:lpstr>
      <vt:lpstr>What we will learn today?</vt:lpstr>
      <vt:lpstr>What we will learn today?</vt:lpstr>
      <vt:lpstr>What are the different visual recognition tasks?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Search</vt:lpstr>
      <vt:lpstr>Image Search</vt:lpstr>
      <vt:lpstr>Visual Recognition</vt:lpstr>
      <vt:lpstr>How many object categories are there?</vt:lpstr>
      <vt:lpstr>Object recognition Is it really so hard?</vt:lpstr>
      <vt:lpstr>Object recognition Is it really so hard?</vt:lpstr>
      <vt:lpstr>PowerPoint Presentation</vt:lpstr>
      <vt:lpstr>Challenges: Illumination</vt:lpstr>
      <vt:lpstr>Challenges: Deformation</vt:lpstr>
      <vt:lpstr>Challenges: Occlusion</vt:lpstr>
      <vt:lpstr>Challenges: Background clutter</vt:lpstr>
      <vt:lpstr>Challenges: Intraclass variation</vt:lpstr>
      <vt:lpstr>What we will learn today?</vt:lpstr>
      <vt:lpstr>Image Classification</vt:lpstr>
      <vt:lpstr>Image Classification: Problem</vt:lpstr>
      <vt:lpstr>Data-driven approach</vt:lpstr>
      <vt:lpstr>Image classification</vt:lpstr>
      <vt:lpstr>The machine learning framework </vt:lpstr>
      <vt:lpstr>Object recognition:  a classification framework</vt:lpstr>
      <vt:lpstr>Steps</vt:lpstr>
      <vt:lpstr>Traditional recognition pipeline</vt:lpstr>
      <vt:lpstr>Image features</vt:lpstr>
      <vt:lpstr>Image features</vt:lpstr>
      <vt:lpstr>Image features</vt:lpstr>
      <vt:lpstr>Image features</vt:lpstr>
      <vt:lpstr>Image features</vt:lpstr>
      <vt:lpstr>Bag of Words</vt:lpstr>
      <vt:lpstr>PowerPoint Presentation</vt:lpstr>
      <vt:lpstr>PowerPoint Presentation</vt:lpstr>
      <vt:lpstr>(not so) crazy assumption</vt:lpstr>
      <vt:lpstr>Bag-of-features</vt:lpstr>
      <vt:lpstr>Texture recognition</vt:lpstr>
      <vt:lpstr>Vector Space Model</vt:lpstr>
      <vt:lpstr>PowerPoint Presentation</vt:lpstr>
      <vt:lpstr>PowerPoint Presentation</vt:lpstr>
      <vt:lpstr>PowerPoint Presentation</vt:lpstr>
      <vt:lpstr>Bag of features for object recognition</vt:lpstr>
      <vt:lpstr>Standard BoW pipeline</vt:lpstr>
      <vt:lpstr>PowerPoint Presentation</vt:lpstr>
      <vt:lpstr>Bag of features: outline</vt:lpstr>
      <vt:lpstr>Bag of features: outline</vt:lpstr>
      <vt:lpstr>Bag of features: outline</vt:lpstr>
      <vt:lpstr>Bag of features: outline</vt:lpstr>
      <vt:lpstr>1. Feature extraction</vt:lpstr>
      <vt:lpstr>1. Feature extraction</vt:lpstr>
      <vt:lpstr>PowerPoint Presentation</vt:lpstr>
      <vt:lpstr>PowerPoint Presentation</vt:lpstr>
      <vt:lpstr>2. Learning the visual vocabulary</vt:lpstr>
      <vt:lpstr>2. Learning the visual vocabulary</vt:lpstr>
      <vt:lpstr>2. Learning the visual vocabulary</vt:lpstr>
      <vt:lpstr>K-means clustering</vt:lpstr>
      <vt:lpstr>K-means Clustering</vt:lpstr>
      <vt:lpstr>K-means Iterations </vt:lpstr>
      <vt:lpstr>Seed Choice</vt:lpstr>
      <vt:lpstr>Clustering and vector quantization</vt:lpstr>
      <vt:lpstr>Example visual dictionary (visual vocabulary)</vt:lpstr>
      <vt:lpstr>Example dictionary</vt:lpstr>
      <vt:lpstr>Another dictionary</vt:lpstr>
      <vt:lpstr>PowerPoint Presentation</vt:lpstr>
      <vt:lpstr>PowerPoint Presentation</vt:lpstr>
      <vt:lpstr>Image classification</vt:lpstr>
      <vt:lpstr>The machine learning framework </vt:lpstr>
      <vt:lpstr>Classification</vt:lpstr>
      <vt:lpstr>PowerPoint Presentation</vt:lpstr>
      <vt:lpstr>What we will learn today?</vt:lpstr>
      <vt:lpstr>Classifiers: Nearest neighbor</vt:lpstr>
      <vt:lpstr>K-nearest neighbor</vt:lpstr>
      <vt:lpstr>1-nearest neighbor</vt:lpstr>
      <vt:lpstr>3-nearest neighbor</vt:lpstr>
      <vt:lpstr>5-nearest neighbor</vt:lpstr>
      <vt:lpstr>K-NN: a very useful algorithm</vt:lpstr>
      <vt:lpstr>K-NN: issues to keep in mind</vt:lpstr>
      <vt:lpstr>K-NN: issues to keep in mind</vt:lpstr>
      <vt:lpstr>K-NN: issues to keep in mind</vt:lpstr>
      <vt:lpstr>Cross validation</vt:lpstr>
      <vt:lpstr>K-NN: issues to keep in mind</vt:lpstr>
      <vt:lpstr>Euclidean measure</vt:lpstr>
      <vt:lpstr>K-NN: issues to keep in mind</vt:lpstr>
      <vt:lpstr>K-NN: issues to keep in mind</vt:lpstr>
      <vt:lpstr>K-nearest neighbor classifier</vt:lpstr>
      <vt:lpstr>K-nearest neighbor classifier</vt:lpstr>
      <vt:lpstr>Functions for comparing histograms</vt:lpstr>
      <vt:lpstr>Many classifiers to choose from</vt:lpstr>
      <vt:lpstr>Generalization</vt:lpstr>
      <vt:lpstr>Diagnosing generalization ability</vt:lpstr>
      <vt:lpstr>Underfitting and overfitting</vt:lpstr>
      <vt:lpstr>Effect of training set size</vt:lpstr>
      <vt:lpstr>Validation</vt:lpstr>
      <vt:lpstr>Last remarks about applying machine learning methods to object recognition</vt:lpstr>
      <vt:lpstr>Uses of BoW representation</vt:lpstr>
      <vt:lpstr>Large-scale image matching</vt:lpstr>
      <vt:lpstr>Large-scale image search</vt:lpstr>
      <vt:lpstr>Bags of words: pros and cons</vt:lpstr>
      <vt:lpstr>What about spatial info?</vt:lpstr>
      <vt:lpstr>Spatial Pyramids</vt:lpstr>
      <vt:lpstr>Spatial pyramids</vt:lpstr>
      <vt:lpstr>Spatial pyramids</vt:lpstr>
      <vt:lpstr>Spatial pyramids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nazli</dc:creator>
  <cp:lastModifiedBy>Microsoft Office User</cp:lastModifiedBy>
  <cp:revision>222</cp:revision>
  <dcterms:created xsi:type="dcterms:W3CDTF">2011-03-20T14:07:19Z</dcterms:created>
  <dcterms:modified xsi:type="dcterms:W3CDTF">2022-03-22T07:45:24Z</dcterms:modified>
</cp:coreProperties>
</file>